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2" r:id="rId4"/>
    <p:sldId id="556" r:id="rId5"/>
    <p:sldId id="557" r:id="rId6"/>
    <p:sldId id="559" r:id="rId7"/>
    <p:sldId id="560" r:id="rId8"/>
    <p:sldId id="561" r:id="rId9"/>
    <p:sldId id="562" r:id="rId10"/>
    <p:sldId id="563" r:id="rId11"/>
    <p:sldId id="567" r:id="rId12"/>
    <p:sldId id="568" r:id="rId13"/>
    <p:sldId id="569" r:id="rId14"/>
    <p:sldId id="570" r:id="rId15"/>
    <p:sldId id="5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A9BD"/>
    <a:srgbClr val="4B8624"/>
    <a:srgbClr val="81CCFF"/>
    <a:srgbClr val="0082E1"/>
    <a:srgbClr val="FFEA0B"/>
    <a:srgbClr val="D0C481"/>
    <a:srgbClr val="B96A18"/>
    <a:srgbClr val="814C13"/>
    <a:srgbClr val="4F2E0B"/>
    <a:srgbClr val="FFF4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07"/>
    <p:restoredTop sz="89441"/>
  </p:normalViewPr>
  <p:slideViewPr>
    <p:cSldViewPr snapToGrid="0">
      <p:cViewPr varScale="1">
        <p:scale>
          <a:sx n="70" d="100"/>
          <a:sy n="70" d="100"/>
        </p:scale>
        <p:origin x="216" y="9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73A7A-DE95-354C-8035-B122DC5F93CD}" type="datetimeFigureOut">
              <a:rPr lang="en-US" smtClean="0"/>
              <a:t>10/4/25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E5AC5-F843-4649-BF7C-D09C8B5FFF9E}" type="slidenum">
              <a:rPr lang="en-US" smtClean="0"/>
              <a:t>‹#›</a:t>
            </a:fld>
            <a:endParaRPr lang="en-US"/>
          </a:p>
        </p:txBody>
      </p:sp>
    </p:spTree>
    <p:extLst>
      <p:ext uri="{BB962C8B-B14F-4D97-AF65-F5344CB8AC3E}">
        <p14:creationId xmlns:p14="http://schemas.microsoft.com/office/powerpoint/2010/main" val="350497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FE5AC5-F843-4649-BF7C-D09C8B5FFF9E}" type="slidenum">
              <a:rPr lang="en-US" smtClean="0"/>
              <a:t>11</a:t>
            </a:fld>
            <a:endParaRPr lang="en-US"/>
          </a:p>
        </p:txBody>
      </p:sp>
    </p:spTree>
    <p:extLst>
      <p:ext uri="{BB962C8B-B14F-4D97-AF65-F5344CB8AC3E}">
        <p14:creationId xmlns:p14="http://schemas.microsoft.com/office/powerpoint/2010/main" val="246382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AF8B3-CD97-3971-BEDC-33E4EACAF5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887A6-3C4B-4CFA-C6AA-E0CF864E0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2B368-B8DF-EAE0-568F-7389CA9256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4B8F7E-7D06-C68D-D337-EA76F06513EC}"/>
              </a:ext>
            </a:extLst>
          </p:cNvPr>
          <p:cNvSpPr>
            <a:spLocks noGrp="1"/>
          </p:cNvSpPr>
          <p:nvPr>
            <p:ph type="sldNum" sz="quarter" idx="5"/>
          </p:nvPr>
        </p:nvSpPr>
        <p:spPr/>
        <p:txBody>
          <a:bodyPr/>
          <a:lstStyle/>
          <a:p>
            <a:fld id="{F2FE5AC5-F843-4649-BF7C-D09C8B5FFF9E}" type="slidenum">
              <a:rPr lang="en-US" smtClean="0"/>
              <a:t>13</a:t>
            </a:fld>
            <a:endParaRPr lang="en-US"/>
          </a:p>
        </p:txBody>
      </p:sp>
    </p:spTree>
    <p:extLst>
      <p:ext uri="{BB962C8B-B14F-4D97-AF65-F5344CB8AC3E}">
        <p14:creationId xmlns:p14="http://schemas.microsoft.com/office/powerpoint/2010/main" val="37383144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tree growing from orange to orange&#10;&#10;AI-generated content may be incorrect.">
            <a:extLst>
              <a:ext uri="{FF2B5EF4-FFF2-40B4-BE49-F238E27FC236}">
                <a16:creationId xmlns:a16="http://schemas.microsoft.com/office/drawing/2014/main" id="{2DCA1AE1-C069-7A48-DFF5-EB87B58DAA86}"/>
              </a:ext>
            </a:extLst>
          </p:cNvPr>
          <p:cNvPicPr>
            <a:picLocks noChangeAspect="1"/>
          </p:cNvPicPr>
          <p:nvPr userDrawn="1"/>
        </p:nvPicPr>
        <p:blipFill>
          <a:blip r:embed="rId2"/>
          <a:stretch>
            <a:fillRect/>
          </a:stretch>
        </p:blipFill>
        <p:spPr>
          <a:xfrm>
            <a:off x="3657600" y="922152"/>
            <a:ext cx="4876800" cy="2806700"/>
          </a:xfrm>
          <a:prstGeom prst="rect">
            <a:avLst/>
          </a:prstGeom>
        </p:spPr>
      </p:pic>
      <p:sp>
        <p:nvSpPr>
          <p:cNvPr id="2" name="Title 1">
            <a:extLst>
              <a:ext uri="{FF2B5EF4-FFF2-40B4-BE49-F238E27FC236}">
                <a16:creationId xmlns:a16="http://schemas.microsoft.com/office/drawing/2014/main" id="{2354A7B3-6B95-08EE-C87C-BA921A0451DF}"/>
              </a:ext>
            </a:extLst>
          </p:cNvPr>
          <p:cNvSpPr>
            <a:spLocks noGrp="1"/>
          </p:cNvSpPr>
          <p:nvPr>
            <p:ph type="ctrTitle"/>
          </p:nvPr>
        </p:nvSpPr>
        <p:spPr>
          <a:xfrm>
            <a:off x="0" y="3728852"/>
            <a:ext cx="12192000" cy="1432428"/>
          </a:xfrm>
        </p:spPr>
        <p:txBody>
          <a:bodyPr anchor="b">
            <a:normAutofit/>
          </a:bodyPr>
          <a:lstStyle>
            <a:lvl1pPr algn="ctr">
              <a:defRPr sz="8000">
                <a:solidFill>
                  <a:schemeClr val="accent1"/>
                </a:solidFill>
                <a:latin typeface="Redondo Ave" pitchFamily="2" charset="77"/>
                <a:ea typeface="Redondo Ave" pitchFamily="2" charset="77"/>
              </a:defRPr>
            </a:lvl1pPr>
          </a:lstStyle>
          <a:p>
            <a:endParaRPr lang="en-US" dirty="0"/>
          </a:p>
        </p:txBody>
      </p:sp>
      <p:sp>
        <p:nvSpPr>
          <p:cNvPr id="3" name="Subtitle 2">
            <a:extLst>
              <a:ext uri="{FF2B5EF4-FFF2-40B4-BE49-F238E27FC236}">
                <a16:creationId xmlns:a16="http://schemas.microsoft.com/office/drawing/2014/main" id="{20EC28EE-D860-1411-C4ED-768230677C2D}"/>
              </a:ext>
            </a:extLst>
          </p:cNvPr>
          <p:cNvSpPr>
            <a:spLocks noGrp="1"/>
          </p:cNvSpPr>
          <p:nvPr>
            <p:ph type="subTitle" idx="1"/>
          </p:nvPr>
        </p:nvSpPr>
        <p:spPr>
          <a:xfrm>
            <a:off x="1838960" y="5293359"/>
            <a:ext cx="8527848" cy="883921"/>
          </a:xfrm>
        </p:spPr>
        <p:txBody>
          <a:bodyPr>
            <a:normAutofit/>
          </a:bodyPr>
          <a:lstStyle>
            <a:lvl1pPr marL="0" indent="0" algn="ctr">
              <a:buNone/>
              <a:defRPr sz="2400" spc="300">
                <a:solidFill>
                  <a:schemeClr val="bg1">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71694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E81F-CAA1-1FC6-906C-D374EF4060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39960E0-4AFC-3D66-1E05-0AF07A37D7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62E011-18C6-BEB3-05C3-E5F27AD6F9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C4AAFB-CACE-F112-F657-B5FC9C85644C}"/>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6" name="Footer Placeholder 5">
            <a:extLst>
              <a:ext uri="{FF2B5EF4-FFF2-40B4-BE49-F238E27FC236}">
                <a16:creationId xmlns:a16="http://schemas.microsoft.com/office/drawing/2014/main" id="{46AD064E-E171-AD80-A15B-ABF02F75D7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2CDDF6-73A1-47B1-A85B-D8630A1653BC}"/>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11145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1EA-AD85-8B69-A5B6-ABD15D1B51F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C1916D3-8B2B-03E4-BED6-D9F5EC91D3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875BCA-68D7-8643-9953-A7ADDD69E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4D3290-292E-C4A5-FB33-55CEA4027290}"/>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6" name="Footer Placeholder 5">
            <a:extLst>
              <a:ext uri="{FF2B5EF4-FFF2-40B4-BE49-F238E27FC236}">
                <a16:creationId xmlns:a16="http://schemas.microsoft.com/office/drawing/2014/main" id="{E8BDAB45-269F-06B4-CCC8-A38645EA5F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7469C18-761D-91DB-2FC6-E9478F460A3B}"/>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347394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98CC1-B9DB-2945-D173-E43EC64A6DE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E58F5DE-A7F2-938F-3A1D-01E0B5168D3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802F46-6EF3-4C97-F33D-AC0CBBC043EF}"/>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5" name="Footer Placeholder 4">
            <a:extLst>
              <a:ext uri="{FF2B5EF4-FFF2-40B4-BE49-F238E27FC236}">
                <a16:creationId xmlns:a16="http://schemas.microsoft.com/office/drawing/2014/main" id="{D0595BB8-A5EC-2F76-9B6F-34615BC180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114864D-DE0F-EC6F-2EF1-15D721D157F4}"/>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1751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5D961-A635-B047-DF31-C09034BC197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F3913DC-DBA0-CCE7-651B-0596468C1DF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418FCB1-FE1D-4DCE-ACDE-830802C77B5D}"/>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5" name="Footer Placeholder 4">
            <a:extLst>
              <a:ext uri="{FF2B5EF4-FFF2-40B4-BE49-F238E27FC236}">
                <a16:creationId xmlns:a16="http://schemas.microsoft.com/office/drawing/2014/main" id="{31FEA08B-4C5A-762B-2300-046D4150A1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830450-9DA5-F750-8518-3D6C47F3760E}"/>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127725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22" name="Picture 21" descr="A tree growing from orange to orange&#10;&#10;AI-generated content may be incorrect.">
            <a:extLst>
              <a:ext uri="{FF2B5EF4-FFF2-40B4-BE49-F238E27FC236}">
                <a16:creationId xmlns:a16="http://schemas.microsoft.com/office/drawing/2014/main" id="{B917DE6B-419A-0BF6-9FA6-2587ABA13F13}"/>
              </a:ext>
            </a:extLst>
          </p:cNvPr>
          <p:cNvPicPr>
            <a:picLocks noChangeAspect="1"/>
          </p:cNvPicPr>
          <p:nvPr userDrawn="1"/>
        </p:nvPicPr>
        <p:blipFill>
          <a:blip r:embed="rId2"/>
          <a:stretch>
            <a:fillRect/>
          </a:stretch>
        </p:blipFill>
        <p:spPr>
          <a:xfrm>
            <a:off x="9975272" y="5582226"/>
            <a:ext cx="2216727" cy="1275773"/>
          </a:xfrm>
          <a:prstGeom prst="rect">
            <a:avLst/>
          </a:prstGeom>
        </p:spPr>
      </p:pic>
      <p:sp>
        <p:nvSpPr>
          <p:cNvPr id="13" name="Rectangle 12">
            <a:extLst>
              <a:ext uri="{FF2B5EF4-FFF2-40B4-BE49-F238E27FC236}">
                <a16:creationId xmlns:a16="http://schemas.microsoft.com/office/drawing/2014/main" id="{45A29852-B453-935A-46F7-5DBE1BE0DC6D}"/>
              </a:ext>
            </a:extLst>
          </p:cNvPr>
          <p:cNvSpPr/>
          <p:nvPr userDrawn="1"/>
        </p:nvSpPr>
        <p:spPr>
          <a:xfrm>
            <a:off x="0" y="0"/>
            <a:ext cx="3875312"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6"/>
              </a:solidFill>
            </a:endParaRPr>
          </a:p>
        </p:txBody>
      </p:sp>
      <p:sp>
        <p:nvSpPr>
          <p:cNvPr id="2" name="Title 1">
            <a:extLst>
              <a:ext uri="{FF2B5EF4-FFF2-40B4-BE49-F238E27FC236}">
                <a16:creationId xmlns:a16="http://schemas.microsoft.com/office/drawing/2014/main" id="{B16A0E59-BB3D-BE97-9097-CB3DFBE50DF1}"/>
              </a:ext>
            </a:extLst>
          </p:cNvPr>
          <p:cNvSpPr>
            <a:spLocks noGrp="1"/>
          </p:cNvSpPr>
          <p:nvPr>
            <p:ph type="title"/>
          </p:nvPr>
        </p:nvSpPr>
        <p:spPr>
          <a:xfrm>
            <a:off x="273134" y="239866"/>
            <a:ext cx="3372592" cy="6339064"/>
          </a:xfrm>
        </p:spPr>
        <p:txBody>
          <a:bodyPr>
            <a:normAutofit/>
          </a:bodyPr>
          <a:lstStyle>
            <a:lvl1pPr algn="r">
              <a:defRPr sz="3600" b="0" i="1">
                <a:solidFill>
                  <a:schemeClr val="bg1"/>
                </a:solidFill>
                <a:latin typeface="Calibri Light" panose="020F0302020204030204" pitchFamily="34" charset="0"/>
                <a:cs typeface="Calibri Light" panose="020F03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942DB91-9F33-429E-BC93-1BB2CDA2008E}"/>
              </a:ext>
            </a:extLst>
          </p:cNvPr>
          <p:cNvSpPr>
            <a:spLocks noGrp="1"/>
          </p:cNvSpPr>
          <p:nvPr>
            <p:ph idx="1"/>
          </p:nvPr>
        </p:nvSpPr>
        <p:spPr>
          <a:xfrm>
            <a:off x="4148446" y="239866"/>
            <a:ext cx="7536873" cy="6339064"/>
          </a:xfrm>
        </p:spPr>
        <p:txBody>
          <a:bodyPr anchor="ctr"/>
          <a:lstStyle>
            <a:lvl2pPr>
              <a:defRPr sz="2600">
                <a:solidFill>
                  <a:srgbClr val="0070C0"/>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54224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22" name="Picture 21" descr="A tree growing from orange to orange&#10;&#10;AI-generated content may be incorrect.">
            <a:extLst>
              <a:ext uri="{FF2B5EF4-FFF2-40B4-BE49-F238E27FC236}">
                <a16:creationId xmlns:a16="http://schemas.microsoft.com/office/drawing/2014/main" id="{B917DE6B-419A-0BF6-9FA6-2587ABA13F13}"/>
              </a:ext>
            </a:extLst>
          </p:cNvPr>
          <p:cNvPicPr>
            <a:picLocks noChangeAspect="1"/>
          </p:cNvPicPr>
          <p:nvPr userDrawn="1"/>
        </p:nvPicPr>
        <p:blipFill>
          <a:blip r:embed="rId2"/>
          <a:stretch>
            <a:fillRect/>
          </a:stretch>
        </p:blipFill>
        <p:spPr>
          <a:xfrm>
            <a:off x="9975272" y="5582226"/>
            <a:ext cx="2216727" cy="1275773"/>
          </a:xfrm>
          <a:prstGeom prst="rect">
            <a:avLst/>
          </a:prstGeom>
        </p:spPr>
      </p:pic>
      <p:sp>
        <p:nvSpPr>
          <p:cNvPr id="13" name="Rectangle 12">
            <a:extLst>
              <a:ext uri="{FF2B5EF4-FFF2-40B4-BE49-F238E27FC236}">
                <a16:creationId xmlns:a16="http://schemas.microsoft.com/office/drawing/2014/main" id="{45A29852-B453-935A-46F7-5DBE1BE0DC6D}"/>
              </a:ext>
            </a:extLst>
          </p:cNvPr>
          <p:cNvSpPr/>
          <p:nvPr userDrawn="1"/>
        </p:nvSpPr>
        <p:spPr>
          <a:xfrm>
            <a:off x="0" y="0"/>
            <a:ext cx="6167120" cy="6858000"/>
          </a:xfrm>
          <a:prstGeom prst="rect">
            <a:avLst/>
          </a:prstGeom>
          <a:gradFill flip="none" rotWithShape="1">
            <a:gsLst>
              <a:gs pos="27000">
                <a:schemeClr val="accent1">
                  <a:shade val="30000"/>
                  <a:satMod val="115000"/>
                </a:schemeClr>
              </a:gs>
              <a:gs pos="58000">
                <a:schemeClr val="accent1">
                  <a:shade val="67500"/>
                  <a:satMod val="115000"/>
                </a:schemeClr>
              </a:gs>
              <a:gs pos="100000">
                <a:schemeClr val="accent1">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6"/>
              </a:solidFill>
            </a:endParaRPr>
          </a:p>
        </p:txBody>
      </p:sp>
      <p:sp>
        <p:nvSpPr>
          <p:cNvPr id="2" name="Title 1">
            <a:extLst>
              <a:ext uri="{FF2B5EF4-FFF2-40B4-BE49-F238E27FC236}">
                <a16:creationId xmlns:a16="http://schemas.microsoft.com/office/drawing/2014/main" id="{B16A0E59-BB3D-BE97-9097-CB3DFBE50DF1}"/>
              </a:ext>
            </a:extLst>
          </p:cNvPr>
          <p:cNvSpPr>
            <a:spLocks noGrp="1"/>
          </p:cNvSpPr>
          <p:nvPr>
            <p:ph type="title"/>
          </p:nvPr>
        </p:nvSpPr>
        <p:spPr>
          <a:xfrm>
            <a:off x="6268721" y="260186"/>
            <a:ext cx="5796874" cy="684694"/>
          </a:xfrm>
        </p:spPr>
        <p:txBody>
          <a:bodyPr>
            <a:normAutofit/>
          </a:bodyPr>
          <a:lstStyle>
            <a:lvl1pPr algn="ctr">
              <a:defRPr sz="3600" b="0" i="1">
                <a:solidFill>
                  <a:schemeClr val="accent1"/>
                </a:solidFill>
                <a:latin typeface="Calibri Light" panose="020F0302020204030204" pitchFamily="34" charset="0"/>
                <a:cs typeface="Calibri Light" panose="020F03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942DB91-9F33-429E-BC93-1BB2CDA2008E}"/>
              </a:ext>
            </a:extLst>
          </p:cNvPr>
          <p:cNvSpPr>
            <a:spLocks noGrp="1"/>
          </p:cNvSpPr>
          <p:nvPr>
            <p:ph idx="1"/>
          </p:nvPr>
        </p:nvSpPr>
        <p:spPr>
          <a:xfrm>
            <a:off x="307967" y="361786"/>
            <a:ext cx="5676274" cy="6339064"/>
          </a:xfrm>
        </p:spPr>
        <p:txBody>
          <a:bodyPr anchor="ctr"/>
          <a:lstStyle>
            <a:lvl2pPr>
              <a:defRPr sz="2600">
                <a:solidFill>
                  <a:srgbClr val="0070C0"/>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27602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solidFill>
        <a:effectLst/>
      </p:bgPr>
    </p:bg>
    <p:spTree>
      <p:nvGrpSpPr>
        <p:cNvPr id="1" name=""/>
        <p:cNvGrpSpPr/>
        <p:nvPr/>
      </p:nvGrpSpPr>
      <p:grpSpPr>
        <a:xfrm>
          <a:off x="0" y="0"/>
          <a:ext cx="0" cy="0"/>
          <a:chOff x="0" y="0"/>
          <a:chExt cx="0" cy="0"/>
        </a:xfrm>
      </p:grpSpPr>
      <p:pic>
        <p:nvPicPr>
          <p:cNvPr id="22" name="Picture 21" descr="A tree growing from orange to orange&#10;&#10;AI-generated content may be incorrect.">
            <a:extLst>
              <a:ext uri="{FF2B5EF4-FFF2-40B4-BE49-F238E27FC236}">
                <a16:creationId xmlns:a16="http://schemas.microsoft.com/office/drawing/2014/main" id="{B917DE6B-419A-0BF6-9FA6-2587ABA13F13}"/>
              </a:ext>
            </a:extLst>
          </p:cNvPr>
          <p:cNvPicPr>
            <a:picLocks noChangeAspect="1"/>
          </p:cNvPicPr>
          <p:nvPr userDrawn="1"/>
        </p:nvPicPr>
        <p:blipFill>
          <a:blip r:embed="rId2"/>
          <a:stretch>
            <a:fillRect/>
          </a:stretch>
        </p:blipFill>
        <p:spPr>
          <a:xfrm>
            <a:off x="9975272" y="5582226"/>
            <a:ext cx="2216727" cy="1275773"/>
          </a:xfrm>
          <a:prstGeom prst="rect">
            <a:avLst/>
          </a:prstGeom>
        </p:spPr>
      </p:pic>
      <p:sp>
        <p:nvSpPr>
          <p:cNvPr id="13" name="Rectangle 12">
            <a:extLst>
              <a:ext uri="{FF2B5EF4-FFF2-40B4-BE49-F238E27FC236}">
                <a16:creationId xmlns:a16="http://schemas.microsoft.com/office/drawing/2014/main" id="{45A29852-B453-935A-46F7-5DBE1BE0DC6D}"/>
              </a:ext>
            </a:extLst>
          </p:cNvPr>
          <p:cNvSpPr/>
          <p:nvPr userDrawn="1"/>
        </p:nvSpPr>
        <p:spPr>
          <a:xfrm>
            <a:off x="-1" y="4267200"/>
            <a:ext cx="12191999" cy="2590800"/>
          </a:xfrm>
          <a:prstGeom prst="rect">
            <a:avLst/>
          </a:prstGeom>
          <a:gradFill flip="none" rotWithShape="1">
            <a:gsLst>
              <a:gs pos="7000">
                <a:schemeClr val="tx1"/>
              </a:gs>
              <a:gs pos="82000">
                <a:schemeClr val="accent1">
                  <a:shade val="67500"/>
                  <a:satMod val="115000"/>
                </a:schemeClr>
              </a:gs>
              <a:gs pos="100000">
                <a:schemeClr val="accent1">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6"/>
              </a:solidFill>
            </a:endParaRPr>
          </a:p>
        </p:txBody>
      </p:sp>
      <p:sp>
        <p:nvSpPr>
          <p:cNvPr id="2" name="Title 1">
            <a:extLst>
              <a:ext uri="{FF2B5EF4-FFF2-40B4-BE49-F238E27FC236}">
                <a16:creationId xmlns:a16="http://schemas.microsoft.com/office/drawing/2014/main" id="{B16A0E59-BB3D-BE97-9097-CB3DFBE50DF1}"/>
              </a:ext>
            </a:extLst>
          </p:cNvPr>
          <p:cNvSpPr>
            <a:spLocks noGrp="1"/>
          </p:cNvSpPr>
          <p:nvPr>
            <p:ph type="title"/>
          </p:nvPr>
        </p:nvSpPr>
        <p:spPr>
          <a:xfrm>
            <a:off x="217846" y="168746"/>
            <a:ext cx="5796874" cy="684694"/>
          </a:xfrm>
        </p:spPr>
        <p:txBody>
          <a:bodyPr>
            <a:normAutofit/>
          </a:bodyPr>
          <a:lstStyle>
            <a:lvl1pPr algn="l">
              <a:defRPr sz="3600" b="0" i="1">
                <a:solidFill>
                  <a:schemeClr val="accent1"/>
                </a:solidFill>
                <a:latin typeface="Calibri Light" panose="020F0302020204030204" pitchFamily="34" charset="0"/>
                <a:cs typeface="Calibri Light" panose="020F030202020403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942DB91-9F33-429E-BC93-1BB2CDA2008E}"/>
              </a:ext>
            </a:extLst>
          </p:cNvPr>
          <p:cNvSpPr>
            <a:spLocks noGrp="1"/>
          </p:cNvSpPr>
          <p:nvPr>
            <p:ph idx="1"/>
          </p:nvPr>
        </p:nvSpPr>
        <p:spPr>
          <a:xfrm>
            <a:off x="599440" y="1005840"/>
            <a:ext cx="11293433" cy="3098800"/>
          </a:xfrm>
        </p:spPr>
        <p:txBody>
          <a:bodyPr anchor="ctr"/>
          <a:lstStyle>
            <a:lvl2pPr>
              <a:defRPr sz="2600">
                <a:solidFill>
                  <a:srgbClr val="0070C0"/>
                </a:solidFill>
              </a:defRPr>
            </a:lvl2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5874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5DE451-A979-8AE3-53CC-CA0BCE4FBC2C}"/>
              </a:ext>
            </a:extLst>
          </p:cNvPr>
          <p:cNvSpPr/>
          <p:nvPr userDrawn="1"/>
        </p:nvSpPr>
        <p:spPr>
          <a:xfrm>
            <a:off x="0" y="4589463"/>
            <a:ext cx="12192000" cy="229552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6"/>
              </a:solidFill>
            </a:endParaRPr>
          </a:p>
        </p:txBody>
      </p:sp>
      <p:sp>
        <p:nvSpPr>
          <p:cNvPr id="2" name="Title 1">
            <a:extLst>
              <a:ext uri="{FF2B5EF4-FFF2-40B4-BE49-F238E27FC236}">
                <a16:creationId xmlns:a16="http://schemas.microsoft.com/office/drawing/2014/main" id="{DC3C47BB-F42D-EF2A-3203-D103BAB016AE}"/>
              </a:ext>
            </a:extLst>
          </p:cNvPr>
          <p:cNvSpPr>
            <a:spLocks noGrp="1"/>
          </p:cNvSpPr>
          <p:nvPr>
            <p:ph type="title"/>
          </p:nvPr>
        </p:nvSpPr>
        <p:spPr>
          <a:xfrm>
            <a:off x="831850" y="1709738"/>
            <a:ext cx="10515600" cy="2852737"/>
          </a:xfrm>
        </p:spPr>
        <p:txBody>
          <a:bodyPr anchor="b"/>
          <a:lstStyle>
            <a:lvl1pPr>
              <a:defRPr sz="6000">
                <a:solidFill>
                  <a:schemeClr val="accent1"/>
                </a:solidFill>
                <a:latin typeface="Redondo Ave" pitchFamily="2" charset="77"/>
                <a:ea typeface="Redondo Ave" pitchFamily="2" charset="77"/>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B1581F3-AFF5-FBE3-794A-14C528357751}"/>
              </a:ext>
            </a:extLst>
          </p:cNvPr>
          <p:cNvSpPr>
            <a:spLocks noGrp="1"/>
          </p:cNvSpPr>
          <p:nvPr>
            <p:ph type="body" idx="1"/>
          </p:nvPr>
        </p:nvSpPr>
        <p:spPr>
          <a:xfrm>
            <a:off x="831850" y="4758853"/>
            <a:ext cx="10515600" cy="1500187"/>
          </a:xfrm>
        </p:spPr>
        <p:txBody>
          <a:bodyPr>
            <a:normAutofit/>
          </a:bodyPr>
          <a:lstStyle>
            <a:lvl1pPr marL="0" indent="0">
              <a:buNone/>
              <a:defRPr sz="2800" i="1" spc="300">
                <a:solidFill>
                  <a:schemeClr val="bg1">
                    <a:lumMod val="8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cxnSp>
        <p:nvCxnSpPr>
          <p:cNvPr id="5" name="Straight Connector 4">
            <a:extLst>
              <a:ext uri="{FF2B5EF4-FFF2-40B4-BE49-F238E27FC236}">
                <a16:creationId xmlns:a16="http://schemas.microsoft.com/office/drawing/2014/main" id="{4DFACCE0-1C45-D912-6CA0-54D487081A5F}"/>
              </a:ext>
            </a:extLst>
          </p:cNvPr>
          <p:cNvCxnSpPr/>
          <p:nvPr userDrawn="1"/>
        </p:nvCxnSpPr>
        <p:spPr>
          <a:xfrm>
            <a:off x="0" y="4589463"/>
            <a:ext cx="12192000" cy="0"/>
          </a:xfrm>
          <a:prstGeom prst="line">
            <a:avLst/>
          </a:prstGeom>
          <a:ln w="57150">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936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387B-1A18-3175-7C55-B18F53EF81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E01A849-C09E-DAB9-3C14-181EB4AAC50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C4781C0-528C-6DD3-32B4-B1771FF4538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66DC54-DA58-8188-42CA-F29ABC334058}"/>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6" name="Footer Placeholder 5">
            <a:extLst>
              <a:ext uri="{FF2B5EF4-FFF2-40B4-BE49-F238E27FC236}">
                <a16:creationId xmlns:a16="http://schemas.microsoft.com/office/drawing/2014/main" id="{F92880B9-ACDF-EADC-98A6-1E09E6D54A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73C188-759F-F5B0-2E00-67F90F5B6FA2}"/>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24997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55974-1B6E-AA43-C04D-A479F118D1C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B00526F-6B3C-6994-F659-75D77A6E7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903798-8774-C9D7-8CE2-8359DEEBAA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4BEE14D-C8DB-9795-06C1-5577F61454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DCADBE3-D858-CF02-0925-F85A2FDAD1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9FD259A-1CCB-D432-B869-CEBE4D03419B}"/>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8" name="Footer Placeholder 7">
            <a:extLst>
              <a:ext uri="{FF2B5EF4-FFF2-40B4-BE49-F238E27FC236}">
                <a16:creationId xmlns:a16="http://schemas.microsoft.com/office/drawing/2014/main" id="{11FE60AB-3971-8280-68AE-64604BC8F2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F233B3A-8914-8275-83CC-445D0FB24B7B}"/>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142083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F576-9226-4B0B-53B6-B6E2822AC5E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1A8BE4A-18CB-8222-D0CE-0B75D34BA3AD}"/>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4" name="Footer Placeholder 3">
            <a:extLst>
              <a:ext uri="{FF2B5EF4-FFF2-40B4-BE49-F238E27FC236}">
                <a16:creationId xmlns:a16="http://schemas.microsoft.com/office/drawing/2014/main" id="{51814698-5FA1-372D-BCE3-35FED73A8D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EA9864B-931A-FDF0-255B-1D17537646D5}"/>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170969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BF9DC-7224-29D3-A7E2-9A312AA79A21}"/>
              </a:ext>
            </a:extLst>
          </p:cNvPr>
          <p:cNvSpPr>
            <a:spLocks noGrp="1"/>
          </p:cNvSpPr>
          <p:nvPr>
            <p:ph type="dt" sz="half" idx="10"/>
          </p:nvPr>
        </p:nvSpPr>
        <p:spPr>
          <a:xfrm>
            <a:off x="838200" y="6356350"/>
            <a:ext cx="2743200" cy="365125"/>
          </a:xfrm>
          <a:prstGeom prst="rect">
            <a:avLst/>
          </a:prstGeom>
        </p:spPr>
        <p:txBody>
          <a:bodyPr/>
          <a:lstStyle/>
          <a:p>
            <a:fld id="{5F4CB5EE-0A4D-9945-93D6-73837F9CCC40}" type="datetimeFigureOut">
              <a:rPr lang="en-US" smtClean="0"/>
              <a:t>10/4/25</a:t>
            </a:fld>
            <a:endParaRPr lang="en-US"/>
          </a:p>
        </p:txBody>
      </p:sp>
      <p:sp>
        <p:nvSpPr>
          <p:cNvPr id="3" name="Footer Placeholder 2">
            <a:extLst>
              <a:ext uri="{FF2B5EF4-FFF2-40B4-BE49-F238E27FC236}">
                <a16:creationId xmlns:a16="http://schemas.microsoft.com/office/drawing/2014/main" id="{D5644E40-3D39-3AFF-5E8B-C8255C19C0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1F8D92-6B82-1276-69FF-2E574E20F985}"/>
              </a:ext>
            </a:extLst>
          </p:cNvPr>
          <p:cNvSpPr>
            <a:spLocks noGrp="1"/>
          </p:cNvSpPr>
          <p:nvPr>
            <p:ph type="sldNum" sz="quarter" idx="12"/>
          </p:nvPr>
        </p:nvSpPr>
        <p:spPr>
          <a:xfrm>
            <a:off x="8610600" y="6356350"/>
            <a:ext cx="2743200" cy="365125"/>
          </a:xfrm>
          <a:prstGeom prst="rect">
            <a:avLst/>
          </a:prstGeom>
        </p:spPr>
        <p:txBody>
          <a:bodyPr/>
          <a:lstStyle/>
          <a:p>
            <a:fld id="{BD338A62-277E-D445-AE21-041A45E872E5}" type="slidenum">
              <a:rPr lang="en-US" smtClean="0"/>
              <a:t>‹#›</a:t>
            </a:fld>
            <a:endParaRPr lang="en-US"/>
          </a:p>
        </p:txBody>
      </p:sp>
    </p:spTree>
    <p:extLst>
      <p:ext uri="{BB962C8B-B14F-4D97-AF65-F5344CB8AC3E}">
        <p14:creationId xmlns:p14="http://schemas.microsoft.com/office/powerpoint/2010/main" val="356099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7100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68D99C-4CAC-7620-1C65-C43611975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2D3897A-4F2A-FE88-79EE-268C3FEAC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4917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E234-32BF-8799-E05A-4C2148F3D5BC}"/>
              </a:ext>
            </a:extLst>
          </p:cNvPr>
          <p:cNvSpPr>
            <a:spLocks noGrp="1"/>
          </p:cNvSpPr>
          <p:nvPr>
            <p:ph type="ctrTitle"/>
          </p:nvPr>
        </p:nvSpPr>
        <p:spPr>
          <a:xfrm>
            <a:off x="0" y="3625334"/>
            <a:ext cx="12192000" cy="1432428"/>
          </a:xfrm>
        </p:spPr>
        <p:txBody>
          <a:bodyPr>
            <a:normAutofit/>
          </a:bodyPr>
          <a:lstStyle/>
          <a:p>
            <a:r>
              <a:rPr lang="en-US" sz="8000" dirty="0"/>
              <a:t>Conference on Discipleship</a:t>
            </a:r>
          </a:p>
        </p:txBody>
      </p:sp>
      <p:sp>
        <p:nvSpPr>
          <p:cNvPr id="7" name="Subtitle 6">
            <a:extLst>
              <a:ext uri="{FF2B5EF4-FFF2-40B4-BE49-F238E27FC236}">
                <a16:creationId xmlns:a16="http://schemas.microsoft.com/office/drawing/2014/main" id="{BD69835F-579D-742F-A299-8CE9DF16613F}"/>
              </a:ext>
            </a:extLst>
          </p:cNvPr>
          <p:cNvSpPr>
            <a:spLocks noGrp="1"/>
          </p:cNvSpPr>
          <p:nvPr>
            <p:ph type="subTitle" idx="1"/>
          </p:nvPr>
        </p:nvSpPr>
        <p:spPr/>
        <p:txBody>
          <a:bodyPr>
            <a:normAutofit/>
          </a:bodyPr>
          <a:lstStyle/>
          <a:p>
            <a:r>
              <a:rPr lang="en-ZA" sz="2400" dirty="0">
                <a:solidFill>
                  <a:schemeClr val="bg1">
                    <a:lumMod val="65000"/>
                  </a:schemeClr>
                </a:solidFill>
              </a:rPr>
              <a:t>Sammen For Evangeliet, 2-5 Oktober 2025</a:t>
            </a:r>
            <a:endParaRPr lang="en-US" sz="2400" dirty="0">
              <a:solidFill>
                <a:schemeClr val="bg1">
                  <a:lumMod val="65000"/>
                </a:schemeClr>
              </a:solidFill>
            </a:endParaRPr>
          </a:p>
        </p:txBody>
      </p:sp>
      <p:sp>
        <p:nvSpPr>
          <p:cNvPr id="11" name="Arc 10">
            <a:extLst>
              <a:ext uri="{FF2B5EF4-FFF2-40B4-BE49-F238E27FC236}">
                <a16:creationId xmlns:a16="http://schemas.microsoft.com/office/drawing/2014/main" id="{BDC926EB-82EA-0442-CD66-A3512A9F3C0B}"/>
              </a:ext>
            </a:extLst>
          </p:cNvPr>
          <p:cNvSpPr/>
          <p:nvPr/>
        </p:nvSpPr>
        <p:spPr>
          <a:xfrm>
            <a:off x="2173857" y="4951565"/>
            <a:ext cx="7660256" cy="555238"/>
          </a:xfrm>
          <a:prstGeom prst="arc">
            <a:avLst>
              <a:gd name="adj1" fmla="val 10965573"/>
              <a:gd name="adj2" fmla="val 21479745"/>
            </a:avLst>
          </a:prstGeom>
          <a:ln w="76200">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25704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4129A-7E9F-3BB5-6E40-267A81524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85BBD2-BD11-B841-1C35-DD4166F96721}"/>
              </a:ext>
            </a:extLst>
          </p:cNvPr>
          <p:cNvSpPr>
            <a:spLocks noGrp="1"/>
          </p:cNvSpPr>
          <p:nvPr>
            <p:ph type="title"/>
          </p:nvPr>
        </p:nvSpPr>
        <p:spPr/>
        <p:txBody>
          <a:bodyPr/>
          <a:lstStyle/>
          <a:p>
            <a:r>
              <a:rPr lang="en-US" dirty="0"/>
              <a:t>Love – </a:t>
            </a:r>
            <a:br>
              <a:rPr lang="en-US" dirty="0"/>
            </a:br>
            <a:r>
              <a:rPr lang="en-US" dirty="0"/>
              <a:t>Relational </a:t>
            </a:r>
            <a:br>
              <a:rPr lang="en-US" dirty="0"/>
            </a:br>
            <a:r>
              <a:rPr lang="en-US" dirty="0"/>
              <a:t>Glue</a:t>
            </a:r>
          </a:p>
        </p:txBody>
      </p:sp>
      <p:sp>
        <p:nvSpPr>
          <p:cNvPr id="3" name="Content Placeholder 2">
            <a:extLst>
              <a:ext uri="{FF2B5EF4-FFF2-40B4-BE49-F238E27FC236}">
                <a16:creationId xmlns:a16="http://schemas.microsoft.com/office/drawing/2014/main" id="{AB773FD3-1741-0440-893E-618BB45AFE2B}"/>
              </a:ext>
            </a:extLst>
          </p:cNvPr>
          <p:cNvSpPr>
            <a:spLocks noGrp="1"/>
          </p:cNvSpPr>
          <p:nvPr>
            <p:ph idx="1"/>
          </p:nvPr>
        </p:nvSpPr>
        <p:spPr>
          <a:xfrm>
            <a:off x="4148446" y="239866"/>
            <a:ext cx="7676124" cy="6339064"/>
          </a:xfrm>
        </p:spPr>
        <p:txBody>
          <a:bodyPr/>
          <a:lstStyle/>
          <a:p>
            <a:pPr lvl="0"/>
            <a:r>
              <a:rPr lang="en-ZA" dirty="0"/>
              <a:t>We form our identity and character from our strongest relational attachments – 1 Corinthians 15:33 </a:t>
            </a:r>
            <a:r>
              <a:rPr lang="en-ZA" i="1" dirty="0"/>
              <a:t>– “Do not be deceived; bad company corrupts good character.”</a:t>
            </a:r>
          </a:p>
          <a:p>
            <a:pPr lvl="0"/>
            <a:r>
              <a:rPr lang="en-ZA" dirty="0"/>
              <a:t>Is there joy and love in the home? Teens don’t reject authority – they reject poorly developed relationships; “My people” isn’t family – it is peers</a:t>
            </a:r>
          </a:p>
          <a:p>
            <a:pPr lvl="0"/>
            <a:r>
              <a:rPr lang="en-ZA" dirty="0"/>
              <a:t>Is there joy and love in your church?</a:t>
            </a:r>
          </a:p>
          <a:p>
            <a:pPr lvl="1"/>
            <a:r>
              <a:rPr lang="en-ZA" dirty="0"/>
              <a:t>Warmth and informality help!</a:t>
            </a:r>
          </a:p>
          <a:p>
            <a:pPr lvl="1"/>
            <a:r>
              <a:rPr lang="en-ZA" dirty="0"/>
              <a:t>Home Bible studies help!</a:t>
            </a:r>
          </a:p>
          <a:p>
            <a:pPr lvl="1"/>
            <a:r>
              <a:rPr lang="en-ZA" dirty="0"/>
              <a:t>Meals together help!</a:t>
            </a:r>
          </a:p>
          <a:p>
            <a:pPr lvl="1"/>
            <a:r>
              <a:rPr lang="en-ZA" dirty="0"/>
              <a:t>Discipleships are the best!</a:t>
            </a:r>
          </a:p>
        </p:txBody>
      </p:sp>
      <p:sp>
        <p:nvSpPr>
          <p:cNvPr id="4" name="TextBox 3">
            <a:extLst>
              <a:ext uri="{FF2B5EF4-FFF2-40B4-BE49-F238E27FC236}">
                <a16:creationId xmlns:a16="http://schemas.microsoft.com/office/drawing/2014/main" id="{0B64CA74-4FEE-8DD4-0B32-4B9F4D7F441A}"/>
              </a:ext>
            </a:extLst>
          </p:cNvPr>
          <p:cNvSpPr txBox="1"/>
          <p:nvPr/>
        </p:nvSpPr>
        <p:spPr>
          <a:xfrm>
            <a:off x="273134" y="5223353"/>
            <a:ext cx="3372592" cy="1323439"/>
          </a:xfrm>
          <a:prstGeom prst="rect">
            <a:avLst/>
          </a:prstGeom>
          <a:noFill/>
        </p:spPr>
        <p:txBody>
          <a:bodyPr wrap="square" rtlCol="0">
            <a:spAutoFit/>
          </a:bodyPr>
          <a:lstStyle/>
          <a:p>
            <a:pPr algn="ctr"/>
            <a:r>
              <a:rPr lang="en-US" sz="8000" b="1" spc="600" dirty="0">
                <a:solidFill>
                  <a:schemeClr val="accent1"/>
                </a:solidFill>
              </a:rPr>
              <a:t>LOVE</a:t>
            </a:r>
          </a:p>
        </p:txBody>
      </p:sp>
    </p:spTree>
    <p:extLst>
      <p:ext uri="{BB962C8B-B14F-4D97-AF65-F5344CB8AC3E}">
        <p14:creationId xmlns:p14="http://schemas.microsoft.com/office/powerpoint/2010/main" val="18116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AA216-E19C-0C71-1C92-435BEE3C30A1}"/>
              </a:ext>
            </a:extLst>
          </p:cNvPr>
          <p:cNvSpPr>
            <a:spLocks noGrp="1"/>
          </p:cNvSpPr>
          <p:nvPr>
            <p:ph type="title"/>
          </p:nvPr>
        </p:nvSpPr>
        <p:spPr/>
        <p:txBody>
          <a:bodyPr/>
          <a:lstStyle/>
          <a:p>
            <a:r>
              <a:rPr lang="en-US" dirty="0"/>
              <a:t>Group Identity – What Kind of People Are We?</a:t>
            </a:r>
          </a:p>
        </p:txBody>
      </p:sp>
      <p:sp>
        <p:nvSpPr>
          <p:cNvPr id="3" name="Content Placeholder 2">
            <a:extLst>
              <a:ext uri="{FF2B5EF4-FFF2-40B4-BE49-F238E27FC236}">
                <a16:creationId xmlns:a16="http://schemas.microsoft.com/office/drawing/2014/main" id="{36EB9F21-F28B-BFFB-2BB5-559B60792784}"/>
              </a:ext>
            </a:extLst>
          </p:cNvPr>
          <p:cNvSpPr>
            <a:spLocks noGrp="1"/>
          </p:cNvSpPr>
          <p:nvPr>
            <p:ph idx="1"/>
          </p:nvPr>
        </p:nvSpPr>
        <p:spPr>
          <a:xfrm>
            <a:off x="4148447" y="239866"/>
            <a:ext cx="7021578" cy="6339064"/>
          </a:xfrm>
        </p:spPr>
        <p:txBody>
          <a:bodyPr/>
          <a:lstStyle/>
          <a:p>
            <a:pPr lvl="0"/>
            <a:r>
              <a:rPr lang="en-ZA" dirty="0"/>
              <a:t>People’s identity most often transfers to a group that shows them joy and steadfast love, and thereafter their conduct changes to imitate that group</a:t>
            </a:r>
          </a:p>
          <a:p>
            <a:pPr lvl="0"/>
            <a:r>
              <a:rPr lang="en-US" dirty="0"/>
              <a:t>Is becoming a Christian or joining a church enough to bring about strong and meaningful character transformation to become like Christ? Normally not.</a:t>
            </a:r>
            <a:endParaRPr lang="en-ZA" dirty="0"/>
          </a:p>
        </p:txBody>
      </p:sp>
      <p:sp>
        <p:nvSpPr>
          <p:cNvPr id="4" name="TextBox 3">
            <a:extLst>
              <a:ext uri="{FF2B5EF4-FFF2-40B4-BE49-F238E27FC236}">
                <a16:creationId xmlns:a16="http://schemas.microsoft.com/office/drawing/2014/main" id="{0EF9FAF1-059B-431A-2E5C-49EA41573BBC}"/>
              </a:ext>
            </a:extLst>
          </p:cNvPr>
          <p:cNvSpPr txBox="1"/>
          <p:nvPr/>
        </p:nvSpPr>
        <p:spPr>
          <a:xfrm>
            <a:off x="122821" y="5311035"/>
            <a:ext cx="3672565" cy="1107996"/>
          </a:xfrm>
          <a:prstGeom prst="rect">
            <a:avLst/>
          </a:prstGeom>
          <a:noFill/>
        </p:spPr>
        <p:txBody>
          <a:bodyPr wrap="square" rtlCol="0">
            <a:spAutoFit/>
          </a:bodyPr>
          <a:lstStyle/>
          <a:p>
            <a:pPr algn="ctr"/>
            <a:r>
              <a:rPr lang="en-US" sz="6600" b="1" spc="-150" dirty="0">
                <a:solidFill>
                  <a:schemeClr val="accent1"/>
                </a:solidFill>
              </a:rPr>
              <a:t>IDENTITY</a:t>
            </a:r>
          </a:p>
        </p:txBody>
      </p:sp>
    </p:spTree>
    <p:extLst>
      <p:ext uri="{BB962C8B-B14F-4D97-AF65-F5344CB8AC3E}">
        <p14:creationId xmlns:p14="http://schemas.microsoft.com/office/powerpoint/2010/main" val="13836398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21512073-49DE-E75F-CDD1-E7133A42FF1C}"/>
              </a:ext>
            </a:extLst>
          </p:cNvPr>
          <p:cNvSpPr/>
          <p:nvPr/>
        </p:nvSpPr>
        <p:spPr>
          <a:xfrm>
            <a:off x="788618" y="1328056"/>
            <a:ext cx="11225582" cy="51702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817EEDD-D92D-21D5-60DF-55E161C7679C}"/>
              </a:ext>
            </a:extLst>
          </p:cNvPr>
          <p:cNvSpPr/>
          <p:nvPr/>
        </p:nvSpPr>
        <p:spPr>
          <a:xfrm>
            <a:off x="800100" y="1698173"/>
            <a:ext cx="8719457" cy="451757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3A29EC0-B566-6135-8334-E5C082834ADF}"/>
              </a:ext>
            </a:extLst>
          </p:cNvPr>
          <p:cNvSpPr/>
          <p:nvPr/>
        </p:nvSpPr>
        <p:spPr>
          <a:xfrm>
            <a:off x="821872" y="2286001"/>
            <a:ext cx="6293284" cy="3341917"/>
          </a:xfrm>
          <a:prstGeom prst="ellipse">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00E8F7F-629D-3390-6009-924FE2082807}"/>
              </a:ext>
            </a:extLst>
          </p:cNvPr>
          <p:cNvSpPr>
            <a:spLocks noGrp="1"/>
          </p:cNvSpPr>
          <p:nvPr>
            <p:ph type="title" idx="4294967295"/>
          </p:nvPr>
        </p:nvSpPr>
        <p:spPr>
          <a:xfrm>
            <a:off x="237587" y="143678"/>
            <a:ext cx="11652580" cy="1130808"/>
          </a:xfrm>
        </p:spPr>
        <p:txBody>
          <a:bodyPr>
            <a:normAutofit/>
          </a:bodyPr>
          <a:lstStyle/>
          <a:p>
            <a:pPr algn="ctr"/>
            <a:r>
              <a:rPr lang="en-US" sz="4000" dirty="0">
                <a:solidFill>
                  <a:srgbClr val="0070C0"/>
                </a:solidFill>
                <a:latin typeface="Calibri Light" panose="020F0302020204030204" pitchFamily="34" charset="0"/>
                <a:cs typeface="Calibri Light" panose="020F0302020204030204" pitchFamily="34" charset="0"/>
              </a:rPr>
              <a:t>Group Identity – Who are “my people?”</a:t>
            </a:r>
            <a:br>
              <a:rPr lang="en-US" sz="4000" dirty="0">
                <a:solidFill>
                  <a:srgbClr val="0070C0"/>
                </a:solidFill>
                <a:latin typeface="Calibri Light" panose="020F0302020204030204" pitchFamily="34" charset="0"/>
                <a:cs typeface="Calibri Light" panose="020F0302020204030204" pitchFamily="34" charset="0"/>
              </a:rPr>
            </a:br>
            <a:r>
              <a:rPr lang="en-US" sz="3100" dirty="0">
                <a:solidFill>
                  <a:srgbClr val="0070C0"/>
                </a:solidFill>
                <a:latin typeface="Calibri Light" panose="020F0302020204030204" pitchFamily="34" charset="0"/>
                <a:cs typeface="Calibri Light" panose="020F0302020204030204" pitchFamily="34" charset="0"/>
              </a:rPr>
              <a:t>Identity determines my values, conduct, habits</a:t>
            </a:r>
            <a:endParaRPr lang="en-US" sz="4000" dirty="0">
              <a:solidFill>
                <a:srgbClr val="0070C0"/>
              </a:solidFill>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D1027D31-C488-F796-620F-252F6161569E}"/>
              </a:ext>
            </a:extLst>
          </p:cNvPr>
          <p:cNvSpPr txBox="1"/>
          <p:nvPr/>
        </p:nvSpPr>
        <p:spPr>
          <a:xfrm>
            <a:off x="2835626" y="2281802"/>
            <a:ext cx="2626731" cy="523220"/>
          </a:xfrm>
          <a:prstGeom prst="rect">
            <a:avLst/>
          </a:prstGeom>
          <a:noFill/>
        </p:spPr>
        <p:txBody>
          <a:bodyPr wrap="square" rtlCol="0">
            <a:spAutoFit/>
          </a:bodyPr>
          <a:lstStyle/>
          <a:p>
            <a:r>
              <a:rPr lang="en-US" sz="2800" b="1" dirty="0">
                <a:solidFill>
                  <a:srgbClr val="FFFF00"/>
                </a:solidFill>
              </a:rPr>
              <a:t>SECONDARY</a:t>
            </a:r>
          </a:p>
        </p:txBody>
      </p:sp>
      <p:sp>
        <p:nvSpPr>
          <p:cNvPr id="17" name="TextBox 16">
            <a:extLst>
              <a:ext uri="{FF2B5EF4-FFF2-40B4-BE49-F238E27FC236}">
                <a16:creationId xmlns:a16="http://schemas.microsoft.com/office/drawing/2014/main" id="{6301FD35-64F7-4273-2327-88C428C6AB72}"/>
              </a:ext>
            </a:extLst>
          </p:cNvPr>
          <p:cNvSpPr txBox="1"/>
          <p:nvPr/>
        </p:nvSpPr>
        <p:spPr>
          <a:xfrm>
            <a:off x="4285245" y="2728159"/>
            <a:ext cx="1230086" cy="461665"/>
          </a:xfrm>
          <a:prstGeom prst="rect">
            <a:avLst/>
          </a:prstGeom>
          <a:noFill/>
        </p:spPr>
        <p:txBody>
          <a:bodyPr wrap="square" rtlCol="0">
            <a:spAutoFit/>
          </a:bodyPr>
          <a:lstStyle/>
          <a:p>
            <a:pPr algn="ctr"/>
            <a:r>
              <a:rPr lang="en-US" sz="2400" dirty="0">
                <a:solidFill>
                  <a:schemeClr val="bg1"/>
                </a:solidFill>
              </a:rPr>
              <a:t>Family</a:t>
            </a:r>
          </a:p>
        </p:txBody>
      </p:sp>
      <p:sp>
        <p:nvSpPr>
          <p:cNvPr id="18" name="TextBox 17">
            <a:extLst>
              <a:ext uri="{FF2B5EF4-FFF2-40B4-BE49-F238E27FC236}">
                <a16:creationId xmlns:a16="http://schemas.microsoft.com/office/drawing/2014/main" id="{2AD6F5DA-2764-07EF-D664-2F13FB5A0471}"/>
              </a:ext>
            </a:extLst>
          </p:cNvPr>
          <p:cNvSpPr txBox="1"/>
          <p:nvPr/>
        </p:nvSpPr>
        <p:spPr>
          <a:xfrm>
            <a:off x="8664545" y="5225768"/>
            <a:ext cx="1684396" cy="523220"/>
          </a:xfrm>
          <a:prstGeom prst="rect">
            <a:avLst/>
          </a:prstGeom>
          <a:noFill/>
        </p:spPr>
        <p:txBody>
          <a:bodyPr wrap="square" rtlCol="0">
            <a:spAutoFit/>
          </a:bodyPr>
          <a:lstStyle/>
          <a:p>
            <a:pPr algn="ctr"/>
            <a:r>
              <a:rPr lang="en-US" sz="2800" b="1" dirty="0">
                <a:solidFill>
                  <a:schemeClr val="bg1"/>
                </a:solidFill>
              </a:rPr>
              <a:t>Religion</a:t>
            </a:r>
            <a:endParaRPr lang="en-US" sz="2400" b="1" dirty="0">
              <a:solidFill>
                <a:schemeClr val="bg1"/>
              </a:solidFill>
            </a:endParaRPr>
          </a:p>
        </p:txBody>
      </p:sp>
      <p:sp>
        <p:nvSpPr>
          <p:cNvPr id="19" name="TextBox 18">
            <a:extLst>
              <a:ext uri="{FF2B5EF4-FFF2-40B4-BE49-F238E27FC236}">
                <a16:creationId xmlns:a16="http://schemas.microsoft.com/office/drawing/2014/main" id="{D1DDD136-12DD-5B9D-301C-B6D602645D9C}"/>
              </a:ext>
            </a:extLst>
          </p:cNvPr>
          <p:cNvSpPr txBox="1"/>
          <p:nvPr/>
        </p:nvSpPr>
        <p:spPr>
          <a:xfrm>
            <a:off x="4565955" y="3120868"/>
            <a:ext cx="1684396" cy="461665"/>
          </a:xfrm>
          <a:prstGeom prst="rect">
            <a:avLst/>
          </a:prstGeom>
          <a:noFill/>
        </p:spPr>
        <p:txBody>
          <a:bodyPr wrap="square" rtlCol="0">
            <a:spAutoFit/>
          </a:bodyPr>
          <a:lstStyle/>
          <a:p>
            <a:pPr algn="ctr"/>
            <a:r>
              <a:rPr lang="en-US" sz="2400" dirty="0">
                <a:solidFill>
                  <a:schemeClr val="bg1"/>
                </a:solidFill>
              </a:rPr>
              <a:t>Career</a:t>
            </a:r>
          </a:p>
        </p:txBody>
      </p:sp>
      <p:sp>
        <p:nvSpPr>
          <p:cNvPr id="20" name="TextBox 19">
            <a:extLst>
              <a:ext uri="{FF2B5EF4-FFF2-40B4-BE49-F238E27FC236}">
                <a16:creationId xmlns:a16="http://schemas.microsoft.com/office/drawing/2014/main" id="{529DE5B7-1C44-76E3-ADBF-314F86EEB5A6}"/>
              </a:ext>
            </a:extLst>
          </p:cNvPr>
          <p:cNvSpPr txBox="1"/>
          <p:nvPr/>
        </p:nvSpPr>
        <p:spPr>
          <a:xfrm>
            <a:off x="7178275" y="3850443"/>
            <a:ext cx="2299161" cy="461665"/>
          </a:xfrm>
          <a:prstGeom prst="rect">
            <a:avLst/>
          </a:prstGeom>
          <a:noFill/>
        </p:spPr>
        <p:txBody>
          <a:bodyPr wrap="square" rtlCol="0">
            <a:spAutoFit/>
          </a:bodyPr>
          <a:lstStyle/>
          <a:p>
            <a:pPr algn="ctr"/>
            <a:r>
              <a:rPr lang="en-US" sz="2400" dirty="0">
                <a:solidFill>
                  <a:schemeClr val="bg1"/>
                </a:solidFill>
              </a:rPr>
              <a:t>Neighbourhood</a:t>
            </a:r>
          </a:p>
        </p:txBody>
      </p:sp>
      <p:sp>
        <p:nvSpPr>
          <p:cNvPr id="21" name="TextBox 20">
            <a:extLst>
              <a:ext uri="{FF2B5EF4-FFF2-40B4-BE49-F238E27FC236}">
                <a16:creationId xmlns:a16="http://schemas.microsoft.com/office/drawing/2014/main" id="{5A584238-ADB6-F8A6-569A-13A2B589292E}"/>
              </a:ext>
            </a:extLst>
          </p:cNvPr>
          <p:cNvSpPr txBox="1"/>
          <p:nvPr/>
        </p:nvSpPr>
        <p:spPr>
          <a:xfrm>
            <a:off x="4256925" y="4474487"/>
            <a:ext cx="2360167" cy="461665"/>
          </a:xfrm>
          <a:prstGeom prst="rect">
            <a:avLst/>
          </a:prstGeom>
          <a:noFill/>
        </p:spPr>
        <p:txBody>
          <a:bodyPr wrap="square" rtlCol="0">
            <a:spAutoFit/>
          </a:bodyPr>
          <a:lstStyle/>
          <a:p>
            <a:pPr algn="ctr"/>
            <a:r>
              <a:rPr lang="en-US" sz="2400" dirty="0">
                <a:solidFill>
                  <a:schemeClr val="bg1"/>
                </a:solidFill>
              </a:rPr>
              <a:t>Marital status</a:t>
            </a:r>
          </a:p>
        </p:txBody>
      </p:sp>
      <p:sp>
        <p:nvSpPr>
          <p:cNvPr id="22" name="TextBox 21">
            <a:extLst>
              <a:ext uri="{FF2B5EF4-FFF2-40B4-BE49-F238E27FC236}">
                <a16:creationId xmlns:a16="http://schemas.microsoft.com/office/drawing/2014/main" id="{7C80CA7C-E2FE-1336-84F3-DD27858042CB}"/>
              </a:ext>
            </a:extLst>
          </p:cNvPr>
          <p:cNvSpPr txBox="1"/>
          <p:nvPr/>
        </p:nvSpPr>
        <p:spPr>
          <a:xfrm>
            <a:off x="4718012" y="3572074"/>
            <a:ext cx="2107330" cy="461665"/>
          </a:xfrm>
          <a:prstGeom prst="rect">
            <a:avLst/>
          </a:prstGeom>
          <a:noFill/>
        </p:spPr>
        <p:txBody>
          <a:bodyPr wrap="square" rtlCol="0">
            <a:spAutoFit/>
          </a:bodyPr>
          <a:lstStyle/>
          <a:p>
            <a:pPr algn="ctr"/>
            <a:r>
              <a:rPr lang="en-US" sz="2400" dirty="0">
                <a:solidFill>
                  <a:schemeClr val="bg1"/>
                </a:solidFill>
              </a:rPr>
              <a:t>Language</a:t>
            </a:r>
          </a:p>
        </p:txBody>
      </p:sp>
      <p:sp>
        <p:nvSpPr>
          <p:cNvPr id="23" name="TextBox 22">
            <a:extLst>
              <a:ext uri="{FF2B5EF4-FFF2-40B4-BE49-F238E27FC236}">
                <a16:creationId xmlns:a16="http://schemas.microsoft.com/office/drawing/2014/main" id="{C4CBF388-AD19-7785-0538-0C8794C5A252}"/>
              </a:ext>
            </a:extLst>
          </p:cNvPr>
          <p:cNvSpPr txBox="1"/>
          <p:nvPr/>
        </p:nvSpPr>
        <p:spPr>
          <a:xfrm>
            <a:off x="3996406" y="1810127"/>
            <a:ext cx="3211901" cy="523220"/>
          </a:xfrm>
          <a:prstGeom prst="rect">
            <a:avLst/>
          </a:prstGeom>
          <a:noFill/>
        </p:spPr>
        <p:txBody>
          <a:bodyPr wrap="square" rtlCol="0">
            <a:spAutoFit/>
          </a:bodyPr>
          <a:lstStyle/>
          <a:p>
            <a:pPr algn="ctr"/>
            <a:r>
              <a:rPr lang="en-US" sz="2800" b="1" dirty="0">
                <a:solidFill>
                  <a:srgbClr val="FFFF00"/>
                </a:solidFill>
              </a:rPr>
              <a:t>ORGANIZATIONAL</a:t>
            </a:r>
          </a:p>
        </p:txBody>
      </p:sp>
      <p:sp>
        <p:nvSpPr>
          <p:cNvPr id="24" name="TextBox 23">
            <a:extLst>
              <a:ext uri="{FF2B5EF4-FFF2-40B4-BE49-F238E27FC236}">
                <a16:creationId xmlns:a16="http://schemas.microsoft.com/office/drawing/2014/main" id="{1325726F-6BC6-EB4B-98F4-C678C581E32A}"/>
              </a:ext>
            </a:extLst>
          </p:cNvPr>
          <p:cNvSpPr txBox="1"/>
          <p:nvPr/>
        </p:nvSpPr>
        <p:spPr>
          <a:xfrm>
            <a:off x="6356185" y="1404857"/>
            <a:ext cx="2626731" cy="523220"/>
          </a:xfrm>
          <a:prstGeom prst="rect">
            <a:avLst/>
          </a:prstGeom>
          <a:noFill/>
        </p:spPr>
        <p:txBody>
          <a:bodyPr wrap="square" rtlCol="0">
            <a:spAutoFit/>
          </a:bodyPr>
          <a:lstStyle/>
          <a:p>
            <a:pPr algn="ctr"/>
            <a:r>
              <a:rPr lang="en-US" sz="2800" b="1" dirty="0">
                <a:solidFill>
                  <a:srgbClr val="FFFF00"/>
                </a:solidFill>
              </a:rPr>
              <a:t>CULTURAL</a:t>
            </a:r>
          </a:p>
        </p:txBody>
      </p:sp>
      <p:sp>
        <p:nvSpPr>
          <p:cNvPr id="27" name="TextBox 26">
            <a:extLst>
              <a:ext uri="{FF2B5EF4-FFF2-40B4-BE49-F238E27FC236}">
                <a16:creationId xmlns:a16="http://schemas.microsoft.com/office/drawing/2014/main" id="{EF119204-337E-D340-CAB8-8EAF891B79E1}"/>
              </a:ext>
            </a:extLst>
          </p:cNvPr>
          <p:cNvSpPr txBox="1"/>
          <p:nvPr/>
        </p:nvSpPr>
        <p:spPr>
          <a:xfrm>
            <a:off x="4635782" y="4038158"/>
            <a:ext cx="1764750" cy="461665"/>
          </a:xfrm>
          <a:prstGeom prst="rect">
            <a:avLst/>
          </a:prstGeom>
          <a:noFill/>
        </p:spPr>
        <p:txBody>
          <a:bodyPr wrap="square" rtlCol="0">
            <a:spAutoFit/>
          </a:bodyPr>
          <a:lstStyle/>
          <a:p>
            <a:pPr algn="ctr"/>
            <a:r>
              <a:rPr lang="en-US" sz="2400" dirty="0">
                <a:solidFill>
                  <a:schemeClr val="bg1"/>
                </a:solidFill>
              </a:rPr>
              <a:t>Friends</a:t>
            </a:r>
          </a:p>
        </p:txBody>
      </p:sp>
      <p:sp>
        <p:nvSpPr>
          <p:cNvPr id="28" name="TextBox 27">
            <a:extLst>
              <a:ext uri="{FF2B5EF4-FFF2-40B4-BE49-F238E27FC236}">
                <a16:creationId xmlns:a16="http://schemas.microsoft.com/office/drawing/2014/main" id="{0C254E14-0437-E23C-91F8-FB7A580627B7}"/>
              </a:ext>
            </a:extLst>
          </p:cNvPr>
          <p:cNvSpPr txBox="1"/>
          <p:nvPr/>
        </p:nvSpPr>
        <p:spPr>
          <a:xfrm>
            <a:off x="7958416" y="1843419"/>
            <a:ext cx="1899771" cy="461665"/>
          </a:xfrm>
          <a:prstGeom prst="rect">
            <a:avLst/>
          </a:prstGeom>
          <a:noFill/>
        </p:spPr>
        <p:txBody>
          <a:bodyPr wrap="square" rtlCol="0">
            <a:spAutoFit/>
          </a:bodyPr>
          <a:lstStyle/>
          <a:p>
            <a:pPr algn="ctr"/>
            <a:r>
              <a:rPr lang="en-US" sz="2400" dirty="0">
                <a:solidFill>
                  <a:schemeClr val="bg1"/>
                </a:solidFill>
              </a:rPr>
              <a:t>Homeland</a:t>
            </a:r>
          </a:p>
        </p:txBody>
      </p:sp>
      <p:sp>
        <p:nvSpPr>
          <p:cNvPr id="29" name="TextBox 28">
            <a:extLst>
              <a:ext uri="{FF2B5EF4-FFF2-40B4-BE49-F238E27FC236}">
                <a16:creationId xmlns:a16="http://schemas.microsoft.com/office/drawing/2014/main" id="{0DFC8305-6DB5-1102-6894-E44620DDC06F}"/>
              </a:ext>
            </a:extLst>
          </p:cNvPr>
          <p:cNvSpPr txBox="1"/>
          <p:nvPr/>
        </p:nvSpPr>
        <p:spPr>
          <a:xfrm>
            <a:off x="7045771" y="3280026"/>
            <a:ext cx="1684396" cy="461665"/>
          </a:xfrm>
          <a:prstGeom prst="rect">
            <a:avLst/>
          </a:prstGeom>
          <a:noFill/>
        </p:spPr>
        <p:txBody>
          <a:bodyPr wrap="square" rtlCol="0">
            <a:spAutoFit/>
          </a:bodyPr>
          <a:lstStyle/>
          <a:p>
            <a:pPr algn="ctr"/>
            <a:r>
              <a:rPr lang="en-US" sz="2400" dirty="0">
                <a:solidFill>
                  <a:schemeClr val="bg1"/>
                </a:solidFill>
              </a:rPr>
              <a:t>School</a:t>
            </a:r>
          </a:p>
        </p:txBody>
      </p:sp>
      <p:sp>
        <p:nvSpPr>
          <p:cNvPr id="30" name="TextBox 29">
            <a:extLst>
              <a:ext uri="{FF2B5EF4-FFF2-40B4-BE49-F238E27FC236}">
                <a16:creationId xmlns:a16="http://schemas.microsoft.com/office/drawing/2014/main" id="{9C43122D-E4F9-5377-341C-4655573F068C}"/>
              </a:ext>
            </a:extLst>
          </p:cNvPr>
          <p:cNvSpPr txBox="1"/>
          <p:nvPr/>
        </p:nvSpPr>
        <p:spPr>
          <a:xfrm>
            <a:off x="5998937" y="2248482"/>
            <a:ext cx="1684396" cy="461665"/>
          </a:xfrm>
          <a:prstGeom prst="rect">
            <a:avLst/>
          </a:prstGeom>
          <a:noFill/>
        </p:spPr>
        <p:txBody>
          <a:bodyPr wrap="square" rtlCol="0">
            <a:spAutoFit/>
          </a:bodyPr>
          <a:lstStyle/>
          <a:p>
            <a:pPr algn="ctr"/>
            <a:r>
              <a:rPr lang="en-US" sz="2400" dirty="0">
                <a:solidFill>
                  <a:schemeClr val="bg1"/>
                </a:solidFill>
              </a:rPr>
              <a:t>Business</a:t>
            </a:r>
          </a:p>
        </p:txBody>
      </p:sp>
      <p:sp>
        <p:nvSpPr>
          <p:cNvPr id="31" name="TextBox 30">
            <a:extLst>
              <a:ext uri="{FF2B5EF4-FFF2-40B4-BE49-F238E27FC236}">
                <a16:creationId xmlns:a16="http://schemas.microsoft.com/office/drawing/2014/main" id="{97AE42A5-AAEE-965D-DB02-3545CA9987FC}"/>
              </a:ext>
            </a:extLst>
          </p:cNvPr>
          <p:cNvSpPr txBox="1"/>
          <p:nvPr/>
        </p:nvSpPr>
        <p:spPr>
          <a:xfrm>
            <a:off x="6792434" y="2706641"/>
            <a:ext cx="1915638" cy="461665"/>
          </a:xfrm>
          <a:prstGeom prst="rect">
            <a:avLst/>
          </a:prstGeom>
          <a:noFill/>
        </p:spPr>
        <p:txBody>
          <a:bodyPr wrap="square" rtlCol="0">
            <a:spAutoFit/>
          </a:bodyPr>
          <a:lstStyle/>
          <a:p>
            <a:pPr algn="ctr"/>
            <a:r>
              <a:rPr lang="en-US" sz="2400" dirty="0">
                <a:solidFill>
                  <a:schemeClr val="bg1"/>
                </a:solidFill>
              </a:rPr>
              <a:t>Sport/Hobby</a:t>
            </a:r>
          </a:p>
        </p:txBody>
      </p:sp>
      <p:sp>
        <p:nvSpPr>
          <p:cNvPr id="32" name="TextBox 31">
            <a:extLst>
              <a:ext uri="{FF2B5EF4-FFF2-40B4-BE49-F238E27FC236}">
                <a16:creationId xmlns:a16="http://schemas.microsoft.com/office/drawing/2014/main" id="{5780C5A2-33BF-BF1F-4814-DF74A55C9246}"/>
              </a:ext>
            </a:extLst>
          </p:cNvPr>
          <p:cNvSpPr txBox="1"/>
          <p:nvPr/>
        </p:nvSpPr>
        <p:spPr>
          <a:xfrm>
            <a:off x="5590834" y="5373882"/>
            <a:ext cx="2360167" cy="461665"/>
          </a:xfrm>
          <a:prstGeom prst="rect">
            <a:avLst/>
          </a:prstGeom>
          <a:noFill/>
        </p:spPr>
        <p:txBody>
          <a:bodyPr wrap="square" rtlCol="0">
            <a:spAutoFit/>
          </a:bodyPr>
          <a:lstStyle/>
          <a:p>
            <a:pPr algn="ctr"/>
            <a:r>
              <a:rPr lang="en-US" sz="2400" dirty="0">
                <a:solidFill>
                  <a:schemeClr val="bg1"/>
                </a:solidFill>
              </a:rPr>
              <a:t>Club</a:t>
            </a:r>
          </a:p>
        </p:txBody>
      </p:sp>
      <p:sp>
        <p:nvSpPr>
          <p:cNvPr id="33" name="TextBox 32">
            <a:extLst>
              <a:ext uri="{FF2B5EF4-FFF2-40B4-BE49-F238E27FC236}">
                <a16:creationId xmlns:a16="http://schemas.microsoft.com/office/drawing/2014/main" id="{DD90D09A-69F4-BF92-4DAC-7628ADEB6022}"/>
              </a:ext>
            </a:extLst>
          </p:cNvPr>
          <p:cNvSpPr txBox="1"/>
          <p:nvPr/>
        </p:nvSpPr>
        <p:spPr>
          <a:xfrm>
            <a:off x="6578343" y="4882835"/>
            <a:ext cx="1991860" cy="461665"/>
          </a:xfrm>
          <a:prstGeom prst="rect">
            <a:avLst/>
          </a:prstGeom>
          <a:noFill/>
        </p:spPr>
        <p:txBody>
          <a:bodyPr wrap="square" rtlCol="0">
            <a:spAutoFit/>
          </a:bodyPr>
          <a:lstStyle/>
          <a:p>
            <a:pPr algn="ctr"/>
            <a:r>
              <a:rPr lang="en-US" sz="2400" dirty="0">
                <a:solidFill>
                  <a:schemeClr val="bg1"/>
                </a:solidFill>
              </a:rPr>
              <a:t>Association</a:t>
            </a:r>
          </a:p>
        </p:txBody>
      </p:sp>
      <p:sp>
        <p:nvSpPr>
          <p:cNvPr id="34" name="TextBox 33">
            <a:extLst>
              <a:ext uri="{FF2B5EF4-FFF2-40B4-BE49-F238E27FC236}">
                <a16:creationId xmlns:a16="http://schemas.microsoft.com/office/drawing/2014/main" id="{88F32BDE-71BD-5B8E-B2DE-CFA5BAA7DB0B}"/>
              </a:ext>
            </a:extLst>
          </p:cNvPr>
          <p:cNvSpPr txBox="1"/>
          <p:nvPr/>
        </p:nvSpPr>
        <p:spPr>
          <a:xfrm>
            <a:off x="7229915" y="4339528"/>
            <a:ext cx="1684396" cy="523220"/>
          </a:xfrm>
          <a:prstGeom prst="rect">
            <a:avLst/>
          </a:prstGeom>
          <a:noFill/>
        </p:spPr>
        <p:txBody>
          <a:bodyPr wrap="square" rtlCol="0">
            <a:spAutoFit/>
          </a:bodyPr>
          <a:lstStyle/>
          <a:p>
            <a:pPr algn="ctr"/>
            <a:r>
              <a:rPr lang="en-US" sz="2800" b="1" dirty="0">
                <a:solidFill>
                  <a:schemeClr val="bg1"/>
                </a:solidFill>
              </a:rPr>
              <a:t>Church</a:t>
            </a:r>
            <a:endParaRPr lang="en-US" sz="2400" b="1" dirty="0">
              <a:solidFill>
                <a:schemeClr val="bg1"/>
              </a:solidFill>
            </a:endParaRPr>
          </a:p>
        </p:txBody>
      </p:sp>
      <p:sp>
        <p:nvSpPr>
          <p:cNvPr id="35" name="TextBox 34">
            <a:extLst>
              <a:ext uri="{FF2B5EF4-FFF2-40B4-BE49-F238E27FC236}">
                <a16:creationId xmlns:a16="http://schemas.microsoft.com/office/drawing/2014/main" id="{5A07F6E3-9751-738C-909E-AA7C68B0EE92}"/>
              </a:ext>
            </a:extLst>
          </p:cNvPr>
          <p:cNvSpPr txBox="1"/>
          <p:nvPr/>
        </p:nvSpPr>
        <p:spPr>
          <a:xfrm>
            <a:off x="8676412" y="2259347"/>
            <a:ext cx="2268748" cy="461665"/>
          </a:xfrm>
          <a:prstGeom prst="rect">
            <a:avLst/>
          </a:prstGeom>
          <a:noFill/>
        </p:spPr>
        <p:txBody>
          <a:bodyPr wrap="square" rtlCol="0">
            <a:spAutoFit/>
          </a:bodyPr>
          <a:lstStyle/>
          <a:p>
            <a:pPr algn="ctr"/>
            <a:r>
              <a:rPr lang="en-US" sz="2400" dirty="0">
                <a:solidFill>
                  <a:schemeClr val="bg1"/>
                </a:solidFill>
              </a:rPr>
              <a:t>View of Power</a:t>
            </a:r>
          </a:p>
        </p:txBody>
      </p:sp>
      <p:sp>
        <p:nvSpPr>
          <p:cNvPr id="36" name="TextBox 35">
            <a:extLst>
              <a:ext uri="{FF2B5EF4-FFF2-40B4-BE49-F238E27FC236}">
                <a16:creationId xmlns:a16="http://schemas.microsoft.com/office/drawing/2014/main" id="{D109F1BB-9BD6-ACA6-48D4-ECD6453E6F16}"/>
              </a:ext>
            </a:extLst>
          </p:cNvPr>
          <p:cNvSpPr txBox="1"/>
          <p:nvPr/>
        </p:nvSpPr>
        <p:spPr>
          <a:xfrm>
            <a:off x="7750253" y="5628708"/>
            <a:ext cx="1899771" cy="461665"/>
          </a:xfrm>
          <a:prstGeom prst="rect">
            <a:avLst/>
          </a:prstGeom>
          <a:noFill/>
        </p:spPr>
        <p:txBody>
          <a:bodyPr wrap="square" rtlCol="0">
            <a:spAutoFit/>
          </a:bodyPr>
          <a:lstStyle/>
          <a:p>
            <a:pPr algn="ctr"/>
            <a:r>
              <a:rPr lang="en-US" sz="2400" dirty="0">
                <a:solidFill>
                  <a:schemeClr val="bg1"/>
                </a:solidFill>
              </a:rPr>
              <a:t>Traditions</a:t>
            </a:r>
          </a:p>
        </p:txBody>
      </p:sp>
      <p:sp>
        <p:nvSpPr>
          <p:cNvPr id="37" name="TextBox 36">
            <a:extLst>
              <a:ext uri="{FF2B5EF4-FFF2-40B4-BE49-F238E27FC236}">
                <a16:creationId xmlns:a16="http://schemas.microsoft.com/office/drawing/2014/main" id="{1DF75E48-DF9D-9796-FE96-8B6B41F92B52}"/>
              </a:ext>
            </a:extLst>
          </p:cNvPr>
          <p:cNvSpPr txBox="1"/>
          <p:nvPr/>
        </p:nvSpPr>
        <p:spPr>
          <a:xfrm>
            <a:off x="7007473" y="5946608"/>
            <a:ext cx="1364367" cy="461665"/>
          </a:xfrm>
          <a:prstGeom prst="rect">
            <a:avLst/>
          </a:prstGeom>
          <a:noFill/>
        </p:spPr>
        <p:txBody>
          <a:bodyPr wrap="square" rtlCol="0">
            <a:spAutoFit/>
          </a:bodyPr>
          <a:lstStyle/>
          <a:p>
            <a:pPr algn="ctr"/>
            <a:r>
              <a:rPr lang="en-US" sz="2400" dirty="0">
                <a:solidFill>
                  <a:schemeClr val="bg1"/>
                </a:solidFill>
              </a:rPr>
              <a:t>Tribe</a:t>
            </a:r>
          </a:p>
        </p:txBody>
      </p:sp>
      <p:sp>
        <p:nvSpPr>
          <p:cNvPr id="38" name="TextBox 37">
            <a:extLst>
              <a:ext uri="{FF2B5EF4-FFF2-40B4-BE49-F238E27FC236}">
                <a16:creationId xmlns:a16="http://schemas.microsoft.com/office/drawing/2014/main" id="{86892299-6BC3-D87F-2190-AAA25A56DF9C}"/>
              </a:ext>
            </a:extLst>
          </p:cNvPr>
          <p:cNvSpPr txBox="1"/>
          <p:nvPr/>
        </p:nvSpPr>
        <p:spPr>
          <a:xfrm>
            <a:off x="9566962" y="4001531"/>
            <a:ext cx="2064147" cy="830997"/>
          </a:xfrm>
          <a:prstGeom prst="rect">
            <a:avLst/>
          </a:prstGeom>
          <a:noFill/>
        </p:spPr>
        <p:txBody>
          <a:bodyPr wrap="square" rtlCol="0">
            <a:spAutoFit/>
          </a:bodyPr>
          <a:lstStyle/>
          <a:p>
            <a:pPr algn="ctr"/>
            <a:r>
              <a:rPr lang="en-US" sz="2400" dirty="0">
                <a:solidFill>
                  <a:schemeClr val="bg1"/>
                </a:solidFill>
              </a:rPr>
              <a:t>Individualism/</a:t>
            </a:r>
            <a:br>
              <a:rPr lang="en-US" sz="2400" dirty="0">
                <a:solidFill>
                  <a:schemeClr val="bg1"/>
                </a:solidFill>
              </a:rPr>
            </a:br>
            <a:r>
              <a:rPr lang="en-US" sz="2400" dirty="0">
                <a:solidFill>
                  <a:schemeClr val="bg1"/>
                </a:solidFill>
              </a:rPr>
              <a:t>Collectivism</a:t>
            </a:r>
          </a:p>
        </p:txBody>
      </p:sp>
      <p:sp>
        <p:nvSpPr>
          <p:cNvPr id="39" name="TextBox 38">
            <a:extLst>
              <a:ext uri="{FF2B5EF4-FFF2-40B4-BE49-F238E27FC236}">
                <a16:creationId xmlns:a16="http://schemas.microsoft.com/office/drawing/2014/main" id="{F58E084D-A404-F4A0-2FF3-B0888E806956}"/>
              </a:ext>
            </a:extLst>
          </p:cNvPr>
          <p:cNvSpPr txBox="1"/>
          <p:nvPr/>
        </p:nvSpPr>
        <p:spPr>
          <a:xfrm>
            <a:off x="9690084" y="3146373"/>
            <a:ext cx="2137679" cy="830997"/>
          </a:xfrm>
          <a:prstGeom prst="rect">
            <a:avLst/>
          </a:prstGeom>
          <a:noFill/>
        </p:spPr>
        <p:txBody>
          <a:bodyPr wrap="square" rtlCol="0">
            <a:spAutoFit/>
          </a:bodyPr>
          <a:lstStyle/>
          <a:p>
            <a:pPr algn="ctr"/>
            <a:r>
              <a:rPr lang="en-US" sz="2400" dirty="0">
                <a:solidFill>
                  <a:schemeClr val="bg1"/>
                </a:solidFill>
              </a:rPr>
              <a:t>Competition/</a:t>
            </a:r>
            <a:br>
              <a:rPr lang="en-US" sz="2400" dirty="0">
                <a:solidFill>
                  <a:schemeClr val="bg1"/>
                </a:solidFill>
              </a:rPr>
            </a:br>
            <a:r>
              <a:rPr lang="en-US" sz="2400" dirty="0">
                <a:solidFill>
                  <a:schemeClr val="bg1"/>
                </a:solidFill>
              </a:rPr>
              <a:t>Cooperation</a:t>
            </a:r>
          </a:p>
        </p:txBody>
      </p:sp>
      <p:sp>
        <p:nvSpPr>
          <p:cNvPr id="40" name="TextBox 39">
            <a:extLst>
              <a:ext uri="{FF2B5EF4-FFF2-40B4-BE49-F238E27FC236}">
                <a16:creationId xmlns:a16="http://schemas.microsoft.com/office/drawing/2014/main" id="{A52EF2BD-E9FE-9918-9ED5-73C20E7A7116}"/>
              </a:ext>
            </a:extLst>
          </p:cNvPr>
          <p:cNvSpPr txBox="1"/>
          <p:nvPr/>
        </p:nvSpPr>
        <p:spPr>
          <a:xfrm>
            <a:off x="9191135" y="2700112"/>
            <a:ext cx="2268748" cy="461665"/>
          </a:xfrm>
          <a:prstGeom prst="rect">
            <a:avLst/>
          </a:prstGeom>
          <a:noFill/>
        </p:spPr>
        <p:txBody>
          <a:bodyPr wrap="square" rtlCol="0">
            <a:spAutoFit/>
          </a:bodyPr>
          <a:lstStyle/>
          <a:p>
            <a:pPr algn="ctr"/>
            <a:r>
              <a:rPr lang="en-US" sz="2400" dirty="0">
                <a:solidFill>
                  <a:schemeClr val="bg1"/>
                </a:solidFill>
              </a:rPr>
              <a:t>View of Time</a:t>
            </a:r>
          </a:p>
        </p:txBody>
      </p:sp>
      <p:sp>
        <p:nvSpPr>
          <p:cNvPr id="41" name="TextBox 40">
            <a:extLst>
              <a:ext uri="{FF2B5EF4-FFF2-40B4-BE49-F238E27FC236}">
                <a16:creationId xmlns:a16="http://schemas.microsoft.com/office/drawing/2014/main" id="{5748AC09-5638-1101-FC7E-0E831EAE2BCD}"/>
              </a:ext>
            </a:extLst>
          </p:cNvPr>
          <p:cNvSpPr txBox="1"/>
          <p:nvPr/>
        </p:nvSpPr>
        <p:spPr>
          <a:xfrm>
            <a:off x="9026034" y="4809686"/>
            <a:ext cx="2268748" cy="461665"/>
          </a:xfrm>
          <a:prstGeom prst="rect">
            <a:avLst/>
          </a:prstGeom>
          <a:noFill/>
        </p:spPr>
        <p:txBody>
          <a:bodyPr wrap="square" rtlCol="0">
            <a:spAutoFit/>
          </a:bodyPr>
          <a:lstStyle/>
          <a:p>
            <a:pPr algn="ctr"/>
            <a:r>
              <a:rPr lang="en-US" sz="2400" dirty="0">
                <a:solidFill>
                  <a:schemeClr val="bg1"/>
                </a:solidFill>
              </a:rPr>
              <a:t>Personal Space</a:t>
            </a:r>
          </a:p>
        </p:txBody>
      </p:sp>
      <p:sp>
        <p:nvSpPr>
          <p:cNvPr id="2" name="Oval 1">
            <a:extLst>
              <a:ext uri="{FF2B5EF4-FFF2-40B4-BE49-F238E27FC236}">
                <a16:creationId xmlns:a16="http://schemas.microsoft.com/office/drawing/2014/main" id="{09BA4FE4-C6D6-787F-3999-369DA215E3B2}"/>
              </a:ext>
            </a:extLst>
          </p:cNvPr>
          <p:cNvSpPr/>
          <p:nvPr/>
        </p:nvSpPr>
        <p:spPr>
          <a:xfrm>
            <a:off x="769888" y="2752768"/>
            <a:ext cx="3760278" cy="2382891"/>
          </a:xfrm>
          <a:prstGeom prst="ellipse">
            <a:avLst/>
          </a:prstGeom>
          <a:solidFill>
            <a:schemeClr val="accent2">
              <a:lumMod val="5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8B6F380-8474-1258-530A-3F961C24A463}"/>
              </a:ext>
            </a:extLst>
          </p:cNvPr>
          <p:cNvSpPr/>
          <p:nvPr/>
        </p:nvSpPr>
        <p:spPr>
          <a:xfrm>
            <a:off x="808696" y="2901908"/>
            <a:ext cx="3061391" cy="2098587"/>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03430A8-F783-8142-A42B-9EE636EBA8C1}"/>
              </a:ext>
            </a:extLst>
          </p:cNvPr>
          <p:cNvSpPr txBox="1"/>
          <p:nvPr/>
        </p:nvSpPr>
        <p:spPr>
          <a:xfrm>
            <a:off x="1532440" y="2940416"/>
            <a:ext cx="1931113" cy="523220"/>
          </a:xfrm>
          <a:prstGeom prst="rect">
            <a:avLst/>
          </a:prstGeom>
          <a:noFill/>
        </p:spPr>
        <p:txBody>
          <a:bodyPr wrap="square" rtlCol="0">
            <a:spAutoFit/>
          </a:bodyPr>
          <a:lstStyle/>
          <a:p>
            <a:r>
              <a:rPr lang="en-US" sz="2800" b="1" dirty="0">
                <a:solidFill>
                  <a:srgbClr val="FFFF00"/>
                </a:solidFill>
              </a:rPr>
              <a:t>PRIMARY</a:t>
            </a:r>
          </a:p>
        </p:txBody>
      </p:sp>
      <p:sp>
        <p:nvSpPr>
          <p:cNvPr id="11" name="TextBox 10">
            <a:extLst>
              <a:ext uri="{FF2B5EF4-FFF2-40B4-BE49-F238E27FC236}">
                <a16:creationId xmlns:a16="http://schemas.microsoft.com/office/drawing/2014/main" id="{8379EE30-27D2-654C-CCB4-C3DBC284AB9B}"/>
              </a:ext>
            </a:extLst>
          </p:cNvPr>
          <p:cNvSpPr txBox="1"/>
          <p:nvPr/>
        </p:nvSpPr>
        <p:spPr>
          <a:xfrm>
            <a:off x="1323261" y="3334229"/>
            <a:ext cx="863633" cy="461665"/>
          </a:xfrm>
          <a:prstGeom prst="rect">
            <a:avLst/>
          </a:prstGeom>
          <a:noFill/>
        </p:spPr>
        <p:txBody>
          <a:bodyPr wrap="square" rtlCol="0">
            <a:spAutoFit/>
          </a:bodyPr>
          <a:lstStyle/>
          <a:p>
            <a:pPr algn="ctr"/>
            <a:r>
              <a:rPr lang="en-US" sz="2400" dirty="0">
                <a:solidFill>
                  <a:schemeClr val="bg1"/>
                </a:solidFill>
              </a:rPr>
              <a:t>Age</a:t>
            </a:r>
          </a:p>
        </p:txBody>
      </p:sp>
      <p:sp>
        <p:nvSpPr>
          <p:cNvPr id="12" name="TextBox 11">
            <a:extLst>
              <a:ext uri="{FF2B5EF4-FFF2-40B4-BE49-F238E27FC236}">
                <a16:creationId xmlns:a16="http://schemas.microsoft.com/office/drawing/2014/main" id="{16F853D8-86C1-177A-B7EF-0607BD85F2D0}"/>
              </a:ext>
            </a:extLst>
          </p:cNvPr>
          <p:cNvSpPr txBox="1"/>
          <p:nvPr/>
        </p:nvSpPr>
        <p:spPr>
          <a:xfrm>
            <a:off x="2229151" y="3326301"/>
            <a:ext cx="1230086" cy="461665"/>
          </a:xfrm>
          <a:prstGeom prst="rect">
            <a:avLst/>
          </a:prstGeom>
          <a:noFill/>
        </p:spPr>
        <p:txBody>
          <a:bodyPr wrap="square" rtlCol="0">
            <a:spAutoFit/>
          </a:bodyPr>
          <a:lstStyle/>
          <a:p>
            <a:pPr algn="ctr"/>
            <a:r>
              <a:rPr lang="en-US" sz="2400" dirty="0">
                <a:solidFill>
                  <a:schemeClr val="bg1"/>
                </a:solidFill>
              </a:rPr>
              <a:t>Gender</a:t>
            </a:r>
          </a:p>
        </p:txBody>
      </p:sp>
      <p:sp>
        <p:nvSpPr>
          <p:cNvPr id="14" name="TextBox 13">
            <a:extLst>
              <a:ext uri="{FF2B5EF4-FFF2-40B4-BE49-F238E27FC236}">
                <a16:creationId xmlns:a16="http://schemas.microsoft.com/office/drawing/2014/main" id="{08D8435D-2E48-76E8-FF39-D61B09D11601}"/>
              </a:ext>
            </a:extLst>
          </p:cNvPr>
          <p:cNvSpPr txBox="1"/>
          <p:nvPr/>
        </p:nvSpPr>
        <p:spPr>
          <a:xfrm>
            <a:off x="1614466" y="4438128"/>
            <a:ext cx="1453243" cy="461665"/>
          </a:xfrm>
          <a:prstGeom prst="rect">
            <a:avLst/>
          </a:prstGeom>
          <a:noFill/>
        </p:spPr>
        <p:txBody>
          <a:bodyPr wrap="square" rtlCol="0">
            <a:spAutoFit/>
          </a:bodyPr>
          <a:lstStyle/>
          <a:p>
            <a:pPr algn="ctr"/>
            <a:r>
              <a:rPr lang="en-US" sz="2400" dirty="0">
                <a:solidFill>
                  <a:schemeClr val="bg1"/>
                </a:solidFill>
              </a:rPr>
              <a:t>Disability</a:t>
            </a:r>
          </a:p>
        </p:txBody>
      </p:sp>
      <p:sp>
        <p:nvSpPr>
          <p:cNvPr id="15" name="TextBox 14">
            <a:extLst>
              <a:ext uri="{FF2B5EF4-FFF2-40B4-BE49-F238E27FC236}">
                <a16:creationId xmlns:a16="http://schemas.microsoft.com/office/drawing/2014/main" id="{8FD6517A-B08A-A313-0320-C3DFCA764952}"/>
              </a:ext>
            </a:extLst>
          </p:cNvPr>
          <p:cNvSpPr txBox="1"/>
          <p:nvPr/>
        </p:nvSpPr>
        <p:spPr>
          <a:xfrm>
            <a:off x="2225094" y="4099168"/>
            <a:ext cx="1464128" cy="461665"/>
          </a:xfrm>
          <a:prstGeom prst="rect">
            <a:avLst/>
          </a:prstGeom>
          <a:noFill/>
        </p:spPr>
        <p:txBody>
          <a:bodyPr wrap="square" rtlCol="0">
            <a:spAutoFit/>
          </a:bodyPr>
          <a:lstStyle/>
          <a:p>
            <a:pPr algn="ctr"/>
            <a:r>
              <a:rPr lang="en-US" sz="2400" dirty="0">
                <a:solidFill>
                  <a:schemeClr val="bg1"/>
                </a:solidFill>
              </a:rPr>
              <a:t>Ethnicity</a:t>
            </a:r>
          </a:p>
        </p:txBody>
      </p:sp>
      <p:sp>
        <p:nvSpPr>
          <p:cNvPr id="3" name="TextBox 2">
            <a:extLst>
              <a:ext uri="{FF2B5EF4-FFF2-40B4-BE49-F238E27FC236}">
                <a16:creationId xmlns:a16="http://schemas.microsoft.com/office/drawing/2014/main" id="{1CE3B1EC-17DB-5776-4811-B54D5092C3FC}"/>
              </a:ext>
            </a:extLst>
          </p:cNvPr>
          <p:cNvSpPr txBox="1"/>
          <p:nvPr/>
        </p:nvSpPr>
        <p:spPr>
          <a:xfrm rot="5400000">
            <a:off x="3271805" y="3537141"/>
            <a:ext cx="1505645" cy="782584"/>
          </a:xfrm>
          <a:prstGeom prst="rect">
            <a:avLst/>
          </a:prstGeom>
          <a:noFill/>
        </p:spPr>
        <p:txBody>
          <a:bodyPr vert="vert" wrap="none" rtlCol="0">
            <a:prstTxWarp prst="textChevron">
              <a:avLst>
                <a:gd name="adj" fmla="val 50000"/>
              </a:avLst>
            </a:prstTxWarp>
            <a:spAutoFit/>
          </a:bodyPr>
          <a:lstStyle/>
          <a:p>
            <a:r>
              <a:rPr lang="en-US" sz="1100" b="1" dirty="0">
                <a:solidFill>
                  <a:schemeClr val="bg1"/>
                </a:solidFill>
              </a:rPr>
              <a:t>MY PEOPLE</a:t>
            </a:r>
          </a:p>
        </p:txBody>
      </p:sp>
      <p:sp>
        <p:nvSpPr>
          <p:cNvPr id="9" name="TextBox 8">
            <a:extLst>
              <a:ext uri="{FF2B5EF4-FFF2-40B4-BE49-F238E27FC236}">
                <a16:creationId xmlns:a16="http://schemas.microsoft.com/office/drawing/2014/main" id="{F4EF82FC-E66D-CB18-870B-D109A02A5FB6}"/>
              </a:ext>
            </a:extLst>
          </p:cNvPr>
          <p:cNvSpPr txBox="1"/>
          <p:nvPr/>
        </p:nvSpPr>
        <p:spPr>
          <a:xfrm>
            <a:off x="3461642" y="4884307"/>
            <a:ext cx="2360167" cy="523220"/>
          </a:xfrm>
          <a:prstGeom prst="rect">
            <a:avLst/>
          </a:prstGeom>
          <a:noFill/>
        </p:spPr>
        <p:txBody>
          <a:bodyPr wrap="square" rtlCol="0">
            <a:spAutoFit/>
          </a:bodyPr>
          <a:lstStyle/>
          <a:p>
            <a:pPr algn="ctr"/>
            <a:r>
              <a:rPr lang="en-US" sz="2800" b="1" dirty="0">
                <a:solidFill>
                  <a:schemeClr val="bg1"/>
                </a:solidFill>
              </a:rPr>
              <a:t>Study Group</a:t>
            </a:r>
          </a:p>
        </p:txBody>
      </p:sp>
      <p:sp>
        <p:nvSpPr>
          <p:cNvPr id="42" name="TextBox 41">
            <a:extLst>
              <a:ext uri="{FF2B5EF4-FFF2-40B4-BE49-F238E27FC236}">
                <a16:creationId xmlns:a16="http://schemas.microsoft.com/office/drawing/2014/main" id="{4F9A01DA-6F5D-335D-E146-F75D57C47E8F}"/>
              </a:ext>
            </a:extLst>
          </p:cNvPr>
          <p:cNvSpPr txBox="1"/>
          <p:nvPr/>
        </p:nvSpPr>
        <p:spPr>
          <a:xfrm>
            <a:off x="1072296" y="4094798"/>
            <a:ext cx="1152970" cy="461665"/>
          </a:xfrm>
          <a:prstGeom prst="rect">
            <a:avLst/>
          </a:prstGeom>
          <a:noFill/>
        </p:spPr>
        <p:txBody>
          <a:bodyPr wrap="square" rtlCol="0">
            <a:spAutoFit/>
          </a:bodyPr>
          <a:lstStyle/>
          <a:p>
            <a:pPr algn="ctr"/>
            <a:r>
              <a:rPr lang="en-US" sz="2400" dirty="0">
                <a:solidFill>
                  <a:schemeClr val="bg1"/>
                </a:solidFill>
              </a:rPr>
              <a:t>Name</a:t>
            </a:r>
          </a:p>
        </p:txBody>
      </p:sp>
      <p:sp>
        <p:nvSpPr>
          <p:cNvPr id="43" name="TextBox 42">
            <a:extLst>
              <a:ext uri="{FF2B5EF4-FFF2-40B4-BE49-F238E27FC236}">
                <a16:creationId xmlns:a16="http://schemas.microsoft.com/office/drawing/2014/main" id="{8AD00199-C8DC-991F-A737-39F146324520}"/>
              </a:ext>
            </a:extLst>
          </p:cNvPr>
          <p:cNvSpPr txBox="1"/>
          <p:nvPr/>
        </p:nvSpPr>
        <p:spPr>
          <a:xfrm>
            <a:off x="1135415" y="3683304"/>
            <a:ext cx="2392305" cy="523220"/>
          </a:xfrm>
          <a:prstGeom prst="rect">
            <a:avLst/>
          </a:prstGeom>
          <a:noFill/>
        </p:spPr>
        <p:txBody>
          <a:bodyPr wrap="square" rtlCol="0">
            <a:spAutoFit/>
          </a:bodyPr>
          <a:lstStyle/>
          <a:p>
            <a:pPr algn="ctr"/>
            <a:r>
              <a:rPr lang="en-US" sz="2800" b="1" dirty="0">
                <a:solidFill>
                  <a:schemeClr val="bg1"/>
                </a:solidFill>
              </a:rPr>
              <a:t>Child of God</a:t>
            </a:r>
          </a:p>
        </p:txBody>
      </p:sp>
      <p:sp>
        <p:nvSpPr>
          <p:cNvPr id="44" name="TextBox 43">
            <a:extLst>
              <a:ext uri="{FF2B5EF4-FFF2-40B4-BE49-F238E27FC236}">
                <a16:creationId xmlns:a16="http://schemas.microsoft.com/office/drawing/2014/main" id="{CDDEB9B1-4EFE-A1CD-3140-4A2C4BA1010A}"/>
              </a:ext>
            </a:extLst>
          </p:cNvPr>
          <p:cNvSpPr txBox="1"/>
          <p:nvPr/>
        </p:nvSpPr>
        <p:spPr>
          <a:xfrm>
            <a:off x="9181856" y="6163403"/>
            <a:ext cx="2615203" cy="369332"/>
          </a:xfrm>
          <a:prstGeom prst="rect">
            <a:avLst/>
          </a:prstGeom>
          <a:noFill/>
        </p:spPr>
        <p:txBody>
          <a:bodyPr wrap="square" rtlCol="0">
            <a:spAutoFit/>
          </a:bodyPr>
          <a:lstStyle/>
          <a:p>
            <a:pPr algn="ctr"/>
            <a:r>
              <a:rPr lang="en-US" dirty="0">
                <a:solidFill>
                  <a:schemeClr val="bg1">
                    <a:lumMod val="50000"/>
                  </a:schemeClr>
                </a:solidFill>
              </a:rPr>
              <a:t>David J. Brown, JD, PhD</a:t>
            </a:r>
          </a:p>
        </p:txBody>
      </p:sp>
    </p:spTree>
    <p:extLst>
      <p:ext uri="{BB962C8B-B14F-4D97-AF65-F5344CB8AC3E}">
        <p14:creationId xmlns:p14="http://schemas.microsoft.com/office/powerpoint/2010/main" val="382589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500"/>
                                        <p:tgtEl>
                                          <p:spTgt spid="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8" grpId="0"/>
      <p:bldP spid="23" grpId="0"/>
      <p:bldP spid="24" grpId="0"/>
      <p:bldP spid="34" grpId="0"/>
      <p:bldP spid="2" grpId="0" animBg="1"/>
      <p:bldP spid="7" grpId="0" animBg="1"/>
      <p:bldP spid="10" grpId="0"/>
      <p:bldP spid="3" grpId="0"/>
      <p:bldP spid="9"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C0A4F-F3D2-8513-6C99-4B7087C1D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2CAA76-C2EE-33F8-24B1-FAD7C4C5CBA6}"/>
              </a:ext>
            </a:extLst>
          </p:cNvPr>
          <p:cNvSpPr>
            <a:spLocks noGrp="1"/>
          </p:cNvSpPr>
          <p:nvPr>
            <p:ph type="title"/>
          </p:nvPr>
        </p:nvSpPr>
        <p:spPr/>
        <p:txBody>
          <a:bodyPr/>
          <a:lstStyle/>
          <a:p>
            <a:r>
              <a:rPr lang="en-US" dirty="0"/>
              <a:t>Group Identity – What Kind of People Are We?</a:t>
            </a:r>
          </a:p>
        </p:txBody>
      </p:sp>
      <p:sp>
        <p:nvSpPr>
          <p:cNvPr id="3" name="Content Placeholder 2">
            <a:extLst>
              <a:ext uri="{FF2B5EF4-FFF2-40B4-BE49-F238E27FC236}">
                <a16:creationId xmlns:a16="http://schemas.microsoft.com/office/drawing/2014/main" id="{23C8CBBB-57FD-FE91-C0E0-9ED9CEACFBD2}"/>
              </a:ext>
            </a:extLst>
          </p:cNvPr>
          <p:cNvSpPr>
            <a:spLocks noGrp="1"/>
          </p:cNvSpPr>
          <p:nvPr>
            <p:ph idx="1"/>
          </p:nvPr>
        </p:nvSpPr>
        <p:spPr/>
        <p:txBody>
          <a:bodyPr/>
          <a:lstStyle/>
          <a:p>
            <a:pPr lvl="0"/>
            <a:r>
              <a:rPr lang="en-ZA" dirty="0"/>
              <a:t>My people – We think like this, not like that; we behave like this, not like that</a:t>
            </a:r>
          </a:p>
          <a:p>
            <a:pPr lvl="0"/>
            <a:r>
              <a:rPr lang="en-ZA" dirty="0"/>
              <a:t>My people – We don’t lie; we speak truth. We don’t have sex before marriage. We don’t get drunk. We have integrity, excellence, and kindness at work. We spend time in God’s Word and talk about it. We give to the poor. We communicate frequently.  We gather.</a:t>
            </a:r>
          </a:p>
          <a:p>
            <a:r>
              <a:rPr lang="en-ZA" dirty="0"/>
              <a:t>This kind of community is ATTRACTIVE to outsiders</a:t>
            </a:r>
          </a:p>
        </p:txBody>
      </p:sp>
      <p:sp>
        <p:nvSpPr>
          <p:cNvPr id="4" name="TextBox 3">
            <a:extLst>
              <a:ext uri="{FF2B5EF4-FFF2-40B4-BE49-F238E27FC236}">
                <a16:creationId xmlns:a16="http://schemas.microsoft.com/office/drawing/2014/main" id="{EA839BED-D4C8-88FF-8077-102376B07B74}"/>
              </a:ext>
            </a:extLst>
          </p:cNvPr>
          <p:cNvSpPr txBox="1"/>
          <p:nvPr/>
        </p:nvSpPr>
        <p:spPr>
          <a:xfrm>
            <a:off x="122821" y="5311035"/>
            <a:ext cx="3672565" cy="1107996"/>
          </a:xfrm>
          <a:prstGeom prst="rect">
            <a:avLst/>
          </a:prstGeom>
          <a:noFill/>
        </p:spPr>
        <p:txBody>
          <a:bodyPr wrap="square" rtlCol="0">
            <a:spAutoFit/>
          </a:bodyPr>
          <a:lstStyle/>
          <a:p>
            <a:pPr algn="ctr"/>
            <a:r>
              <a:rPr lang="en-US" sz="6600" b="1" spc="-150" dirty="0">
                <a:solidFill>
                  <a:schemeClr val="accent1"/>
                </a:solidFill>
              </a:rPr>
              <a:t>IDENTITY</a:t>
            </a:r>
          </a:p>
        </p:txBody>
      </p:sp>
    </p:spTree>
    <p:extLst>
      <p:ext uri="{BB962C8B-B14F-4D97-AF65-F5344CB8AC3E}">
        <p14:creationId xmlns:p14="http://schemas.microsoft.com/office/powerpoint/2010/main" val="2558579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B98C5-6673-7C98-7F59-EEA0CAB4565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1E5BDD-240D-F4CC-C739-E4A4AB83DEBD}"/>
              </a:ext>
            </a:extLst>
          </p:cNvPr>
          <p:cNvPicPr>
            <a:picLocks noChangeAspect="1"/>
          </p:cNvPicPr>
          <p:nvPr/>
        </p:nvPicPr>
        <p:blipFill>
          <a:blip r:embed="rId2"/>
          <a:stretch>
            <a:fillRect/>
          </a:stretch>
        </p:blipFill>
        <p:spPr>
          <a:xfrm>
            <a:off x="548774" y="320040"/>
            <a:ext cx="11140306" cy="6266422"/>
          </a:xfrm>
          <a:prstGeom prst="rect">
            <a:avLst/>
          </a:prstGeom>
        </p:spPr>
      </p:pic>
      <p:sp>
        <p:nvSpPr>
          <p:cNvPr id="4" name="Rectangle 3">
            <a:extLst>
              <a:ext uri="{FF2B5EF4-FFF2-40B4-BE49-F238E27FC236}">
                <a16:creationId xmlns:a16="http://schemas.microsoft.com/office/drawing/2014/main" id="{32115B43-95D3-404F-3038-728B0CF85F78}"/>
              </a:ext>
            </a:extLst>
          </p:cNvPr>
          <p:cNvSpPr/>
          <p:nvPr/>
        </p:nvSpPr>
        <p:spPr>
          <a:xfrm>
            <a:off x="0" y="1867885"/>
            <a:ext cx="12191998" cy="3206141"/>
          </a:xfrm>
          <a:prstGeom prst="rect">
            <a:avLst/>
          </a:prstGeom>
          <a:solidFill>
            <a:schemeClr val="tx1">
              <a:alpha val="6170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TextBox 2">
            <a:extLst>
              <a:ext uri="{FF2B5EF4-FFF2-40B4-BE49-F238E27FC236}">
                <a16:creationId xmlns:a16="http://schemas.microsoft.com/office/drawing/2014/main" id="{571A9AB8-8F23-EED5-BEE7-913DC2F7F24D}"/>
              </a:ext>
            </a:extLst>
          </p:cNvPr>
          <p:cNvSpPr txBox="1"/>
          <p:nvPr/>
        </p:nvSpPr>
        <p:spPr>
          <a:xfrm>
            <a:off x="1004049" y="1927803"/>
            <a:ext cx="10334378" cy="3016210"/>
          </a:xfrm>
          <a:prstGeom prst="rect">
            <a:avLst/>
          </a:prstGeom>
          <a:noFill/>
        </p:spPr>
        <p:txBody>
          <a:bodyPr wrap="square" rtlCol="0">
            <a:spAutoFit/>
          </a:bodyPr>
          <a:lstStyle/>
          <a:p>
            <a:pPr lvl="0" algn="ctr"/>
            <a:r>
              <a:rPr lang="en-ZA" sz="3800" dirty="0">
                <a:solidFill>
                  <a:schemeClr val="bg1"/>
                </a:solidFill>
                <a:latin typeface="Century Gothic" panose="020B0502020202020204" pitchFamily="34" charset="0"/>
              </a:rPr>
              <a:t>We experience maximum spiritual growth and character transformation in the context of relationships created by joy and held by steadfast love causing God’s people become “my people.”</a:t>
            </a:r>
          </a:p>
        </p:txBody>
      </p:sp>
    </p:spTree>
    <p:extLst>
      <p:ext uri="{BB962C8B-B14F-4D97-AF65-F5344CB8AC3E}">
        <p14:creationId xmlns:p14="http://schemas.microsoft.com/office/powerpoint/2010/main" val="2271638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8C0D8-363B-66D6-274C-812066793C06}"/>
              </a:ext>
            </a:extLst>
          </p:cNvPr>
          <p:cNvSpPr>
            <a:spLocks noGrp="1"/>
          </p:cNvSpPr>
          <p:nvPr>
            <p:ph type="title"/>
          </p:nvPr>
        </p:nvSpPr>
        <p:spPr/>
        <p:txBody>
          <a:bodyPr/>
          <a:lstStyle/>
          <a:p>
            <a:r>
              <a:rPr lang="en-US" dirty="0"/>
              <a:t>So What?</a:t>
            </a:r>
          </a:p>
        </p:txBody>
      </p:sp>
      <p:sp>
        <p:nvSpPr>
          <p:cNvPr id="3" name="Content Placeholder 2">
            <a:extLst>
              <a:ext uri="{FF2B5EF4-FFF2-40B4-BE49-F238E27FC236}">
                <a16:creationId xmlns:a16="http://schemas.microsoft.com/office/drawing/2014/main" id="{6E599F92-A369-AEE0-C733-983AB0BED0D0}"/>
              </a:ext>
            </a:extLst>
          </p:cNvPr>
          <p:cNvSpPr>
            <a:spLocks noGrp="1"/>
          </p:cNvSpPr>
          <p:nvPr>
            <p:ph idx="1"/>
          </p:nvPr>
        </p:nvSpPr>
        <p:spPr>
          <a:xfrm>
            <a:off x="4148446" y="239866"/>
            <a:ext cx="7349287" cy="6339064"/>
          </a:xfrm>
        </p:spPr>
        <p:txBody>
          <a:bodyPr/>
          <a:lstStyle/>
          <a:p>
            <a:pPr lvl="0"/>
            <a:r>
              <a:rPr lang="en-ZA" dirty="0"/>
              <a:t>What’s wrong with watching church on TV?</a:t>
            </a:r>
          </a:p>
          <a:p>
            <a:pPr lvl="0"/>
            <a:r>
              <a:rPr lang="en-ZA" dirty="0"/>
              <a:t>Have you connected the spiritual and character transformation of believers with the relational atmosphere you create at church?</a:t>
            </a:r>
          </a:p>
          <a:p>
            <a:pPr lvl="0"/>
            <a:r>
              <a:rPr lang="en-ZA" dirty="0"/>
              <a:t>How can a "</a:t>
            </a:r>
            <a:r>
              <a:rPr lang="en-ZA" dirty="0" err="1"/>
              <a:t>hyggelig</a:t>
            </a:r>
            <a:r>
              <a:rPr lang="en-ZA" dirty="0"/>
              <a:t> </a:t>
            </a:r>
            <a:r>
              <a:rPr lang="en-ZA" dirty="0" err="1"/>
              <a:t>kveld</a:t>
            </a:r>
            <a:r>
              <a:rPr lang="en-ZA" dirty="0"/>
              <a:t>" in your home be used by God?</a:t>
            </a:r>
          </a:p>
          <a:p>
            <a:pPr lvl="0"/>
            <a:r>
              <a:rPr lang="en-ZA" dirty="0"/>
              <a:t>As a comfortable introvert, do you need to change and develop your people skills?</a:t>
            </a:r>
          </a:p>
          <a:p>
            <a:pPr lvl="0"/>
            <a:r>
              <a:rPr lang="en-ZA" dirty="0"/>
              <a:t>Has your emphasis on your family pushed away the importance of God’s family?</a:t>
            </a:r>
          </a:p>
        </p:txBody>
      </p:sp>
    </p:spTree>
    <p:extLst>
      <p:ext uri="{BB962C8B-B14F-4D97-AF65-F5344CB8AC3E}">
        <p14:creationId xmlns:p14="http://schemas.microsoft.com/office/powerpoint/2010/main" val="3061424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248EE1-2796-C25F-4DC1-BFD2F3E9D415}"/>
              </a:ext>
            </a:extLst>
          </p:cNvPr>
          <p:cNvSpPr>
            <a:spLocks noGrp="1"/>
          </p:cNvSpPr>
          <p:nvPr>
            <p:ph type="title"/>
          </p:nvPr>
        </p:nvSpPr>
        <p:spPr/>
        <p:txBody>
          <a:bodyPr/>
          <a:lstStyle/>
          <a:p>
            <a:r>
              <a:rPr lang="en-US" dirty="0"/>
              <a:t>The Soil of Character Transformation</a:t>
            </a:r>
          </a:p>
        </p:txBody>
      </p:sp>
      <p:sp>
        <p:nvSpPr>
          <p:cNvPr id="5" name="Text Placeholder 4">
            <a:extLst>
              <a:ext uri="{FF2B5EF4-FFF2-40B4-BE49-F238E27FC236}">
                <a16:creationId xmlns:a16="http://schemas.microsoft.com/office/drawing/2014/main" id="{84B82A3F-708B-8399-AC0D-20C02DBA28A9}"/>
              </a:ext>
            </a:extLst>
          </p:cNvPr>
          <p:cNvSpPr>
            <a:spLocks noGrp="1"/>
          </p:cNvSpPr>
          <p:nvPr>
            <p:ph type="body" idx="1"/>
          </p:nvPr>
        </p:nvSpPr>
        <p:spPr/>
        <p:txBody>
          <a:bodyPr/>
          <a:lstStyle/>
          <a:p>
            <a:r>
              <a:rPr lang="en-US" dirty="0"/>
              <a:t>How Joy and Steadfast Love Make the Difference</a:t>
            </a:r>
          </a:p>
        </p:txBody>
      </p:sp>
    </p:spTree>
    <p:extLst>
      <p:ext uri="{BB962C8B-B14F-4D97-AF65-F5344CB8AC3E}">
        <p14:creationId xmlns:p14="http://schemas.microsoft.com/office/powerpoint/2010/main" val="147626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86557D-2FC9-BBC7-F32C-3F57A58BEBD0}"/>
              </a:ext>
            </a:extLst>
          </p:cNvPr>
          <p:cNvPicPr>
            <a:picLocks noChangeAspect="1"/>
          </p:cNvPicPr>
          <p:nvPr/>
        </p:nvPicPr>
        <p:blipFill>
          <a:blip r:embed="rId2"/>
          <a:stretch>
            <a:fillRect/>
          </a:stretch>
        </p:blipFill>
        <p:spPr>
          <a:xfrm>
            <a:off x="548774" y="320040"/>
            <a:ext cx="11140306" cy="6266422"/>
          </a:xfrm>
          <a:prstGeom prst="rect">
            <a:avLst/>
          </a:prstGeom>
        </p:spPr>
      </p:pic>
      <p:sp>
        <p:nvSpPr>
          <p:cNvPr id="4" name="Rectangle 3">
            <a:extLst>
              <a:ext uri="{FF2B5EF4-FFF2-40B4-BE49-F238E27FC236}">
                <a16:creationId xmlns:a16="http://schemas.microsoft.com/office/drawing/2014/main" id="{4F540381-26CF-196A-BC3A-0B793BAB406F}"/>
              </a:ext>
            </a:extLst>
          </p:cNvPr>
          <p:cNvSpPr/>
          <p:nvPr/>
        </p:nvSpPr>
        <p:spPr>
          <a:xfrm>
            <a:off x="0" y="2065106"/>
            <a:ext cx="12191998" cy="2907587"/>
          </a:xfrm>
          <a:prstGeom prst="rect">
            <a:avLst/>
          </a:prstGeom>
          <a:solidFill>
            <a:schemeClr val="tx1">
              <a:alpha val="61707"/>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04F3FB-F69F-511F-1D74-94B53F80EC98}"/>
              </a:ext>
            </a:extLst>
          </p:cNvPr>
          <p:cNvSpPr txBox="1"/>
          <p:nvPr/>
        </p:nvSpPr>
        <p:spPr>
          <a:xfrm>
            <a:off x="1232899" y="2232604"/>
            <a:ext cx="8839356" cy="2554545"/>
          </a:xfrm>
          <a:prstGeom prst="rect">
            <a:avLst/>
          </a:prstGeom>
          <a:noFill/>
        </p:spPr>
        <p:txBody>
          <a:bodyPr wrap="square" rtlCol="0">
            <a:spAutoFit/>
          </a:bodyPr>
          <a:lstStyle/>
          <a:p>
            <a:pPr algn="ctr"/>
            <a:r>
              <a:rPr lang="en-US" sz="4000" dirty="0">
                <a:solidFill>
                  <a:schemeClr val="bg1"/>
                </a:solidFill>
                <a:effectLst/>
                <a:latin typeface="Century Gothic" panose="020B0502020202020204" pitchFamily="34" charset="0"/>
                <a:ea typeface="Aptos" panose="020B0004020202020204" pitchFamily="34" charset="0"/>
                <a:cs typeface="Times New Roman (Body CS)"/>
              </a:rPr>
              <a:t>What causes Christians to experience explosive spiritual growth and character transformation? </a:t>
            </a:r>
            <a:endParaRPr lang="en-US" sz="4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50606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1A712F-A687-A378-25C0-2FA53D872DB7}"/>
              </a:ext>
            </a:extLst>
          </p:cNvPr>
          <p:cNvSpPr>
            <a:spLocks noGrp="1"/>
          </p:cNvSpPr>
          <p:nvPr>
            <p:ph type="title"/>
          </p:nvPr>
        </p:nvSpPr>
        <p:spPr/>
        <p:txBody>
          <a:bodyPr/>
          <a:lstStyle/>
          <a:p>
            <a:r>
              <a:rPr lang="en-US" dirty="0"/>
              <a:t>Joy – </a:t>
            </a:r>
            <a:br>
              <a:rPr lang="en-US" dirty="0"/>
            </a:br>
            <a:r>
              <a:rPr lang="en-US" dirty="0"/>
              <a:t>Relational Attraction</a:t>
            </a:r>
          </a:p>
        </p:txBody>
      </p:sp>
      <p:sp>
        <p:nvSpPr>
          <p:cNvPr id="5" name="Content Placeholder 4">
            <a:extLst>
              <a:ext uri="{FF2B5EF4-FFF2-40B4-BE49-F238E27FC236}">
                <a16:creationId xmlns:a16="http://schemas.microsoft.com/office/drawing/2014/main" id="{CD6AD00E-AD9A-313E-1C5E-E600FBEE0071}"/>
              </a:ext>
            </a:extLst>
          </p:cNvPr>
          <p:cNvSpPr>
            <a:spLocks noGrp="1"/>
          </p:cNvSpPr>
          <p:nvPr>
            <p:ph idx="1"/>
          </p:nvPr>
        </p:nvSpPr>
        <p:spPr/>
        <p:txBody>
          <a:bodyPr/>
          <a:lstStyle/>
          <a:p>
            <a:r>
              <a:rPr lang="en-ZA" dirty="0"/>
              <a:t>Joy – the calm delight received by seeing you; from being with a person who is your joy</a:t>
            </a:r>
          </a:p>
          <a:p>
            <a:r>
              <a:rPr lang="en-ZA" dirty="0"/>
              <a:t>Biblical joy is almost entirely derived from relationships</a:t>
            </a:r>
          </a:p>
          <a:p>
            <a:r>
              <a:rPr lang="en-ZA" dirty="0"/>
              <a:t>Joy is the calm delight we feel when we are with someone who is happy to be with us – disciplers must lead with joy</a:t>
            </a:r>
          </a:p>
        </p:txBody>
      </p:sp>
      <p:sp>
        <p:nvSpPr>
          <p:cNvPr id="2" name="TextBox 1">
            <a:extLst>
              <a:ext uri="{FF2B5EF4-FFF2-40B4-BE49-F238E27FC236}">
                <a16:creationId xmlns:a16="http://schemas.microsoft.com/office/drawing/2014/main" id="{46E5248A-529E-A495-2AC8-5FA997B02FCA}"/>
              </a:ext>
            </a:extLst>
          </p:cNvPr>
          <p:cNvSpPr txBox="1"/>
          <p:nvPr/>
        </p:nvSpPr>
        <p:spPr>
          <a:xfrm>
            <a:off x="713983" y="5223353"/>
            <a:ext cx="2642992" cy="1323439"/>
          </a:xfrm>
          <a:prstGeom prst="rect">
            <a:avLst/>
          </a:prstGeom>
          <a:noFill/>
        </p:spPr>
        <p:txBody>
          <a:bodyPr wrap="square" rtlCol="0">
            <a:spAutoFit/>
          </a:bodyPr>
          <a:lstStyle/>
          <a:p>
            <a:pPr algn="ctr"/>
            <a:r>
              <a:rPr lang="en-US" sz="8000" b="1" spc="600" dirty="0">
                <a:solidFill>
                  <a:schemeClr val="accent1"/>
                </a:solidFill>
              </a:rPr>
              <a:t>JOY</a:t>
            </a:r>
          </a:p>
        </p:txBody>
      </p:sp>
    </p:spTree>
    <p:extLst>
      <p:ext uri="{BB962C8B-B14F-4D97-AF65-F5344CB8AC3E}">
        <p14:creationId xmlns:p14="http://schemas.microsoft.com/office/powerpoint/2010/main" val="157766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E464-418B-F082-8F06-C49119406082}"/>
              </a:ext>
            </a:extLst>
          </p:cNvPr>
          <p:cNvSpPr>
            <a:spLocks noGrp="1"/>
          </p:cNvSpPr>
          <p:nvPr>
            <p:ph type="title"/>
          </p:nvPr>
        </p:nvSpPr>
        <p:spPr/>
        <p:txBody>
          <a:bodyPr/>
          <a:lstStyle/>
          <a:p>
            <a:r>
              <a:rPr lang="en-US" dirty="0"/>
              <a:t>Joy – </a:t>
            </a:r>
            <a:br>
              <a:rPr lang="en-US" dirty="0"/>
            </a:br>
            <a:r>
              <a:rPr lang="en-US" dirty="0"/>
              <a:t>Relational Attraction</a:t>
            </a:r>
          </a:p>
        </p:txBody>
      </p:sp>
      <p:sp>
        <p:nvSpPr>
          <p:cNvPr id="3" name="Content Placeholder 2">
            <a:extLst>
              <a:ext uri="{FF2B5EF4-FFF2-40B4-BE49-F238E27FC236}">
                <a16:creationId xmlns:a16="http://schemas.microsoft.com/office/drawing/2014/main" id="{A7384702-4CE2-CC0E-34C6-FC10523B1417}"/>
              </a:ext>
            </a:extLst>
          </p:cNvPr>
          <p:cNvSpPr>
            <a:spLocks noGrp="1"/>
          </p:cNvSpPr>
          <p:nvPr>
            <p:ph idx="1"/>
          </p:nvPr>
        </p:nvSpPr>
        <p:spPr>
          <a:xfrm>
            <a:off x="4148446" y="239866"/>
            <a:ext cx="7129154" cy="6339064"/>
          </a:xfrm>
        </p:spPr>
        <p:txBody>
          <a:bodyPr>
            <a:normAutofit/>
          </a:bodyPr>
          <a:lstStyle/>
          <a:p>
            <a:r>
              <a:rPr lang="en-ZA" dirty="0"/>
              <a:t>Joy is transmitted primarily through the face, especially the eyes, and second through the voice</a:t>
            </a:r>
          </a:p>
          <a:p>
            <a:r>
              <a:rPr lang="en-US" dirty="0"/>
              <a:t>With God</a:t>
            </a:r>
            <a:r>
              <a:rPr lang="en-ZA" dirty="0"/>
              <a:t> (Psalm 4:6-7, Psalm 16:11, John 16:16-22)</a:t>
            </a:r>
          </a:p>
          <a:p>
            <a:r>
              <a:rPr lang="en-US" dirty="0"/>
              <a:t>With other believers (</a:t>
            </a:r>
            <a:r>
              <a:rPr lang="en-ZA" dirty="0"/>
              <a:t>1 Thessalonians 2:19-20, 2 Timothy 1:4, 2 John 1:12)</a:t>
            </a:r>
          </a:p>
        </p:txBody>
      </p:sp>
      <p:sp>
        <p:nvSpPr>
          <p:cNvPr id="4" name="TextBox 3">
            <a:extLst>
              <a:ext uri="{FF2B5EF4-FFF2-40B4-BE49-F238E27FC236}">
                <a16:creationId xmlns:a16="http://schemas.microsoft.com/office/drawing/2014/main" id="{2DE86EA7-D59B-C7B6-A561-FC20E2C1A239}"/>
              </a:ext>
            </a:extLst>
          </p:cNvPr>
          <p:cNvSpPr txBox="1"/>
          <p:nvPr/>
        </p:nvSpPr>
        <p:spPr>
          <a:xfrm>
            <a:off x="713983" y="5223353"/>
            <a:ext cx="2642992" cy="1323439"/>
          </a:xfrm>
          <a:prstGeom prst="rect">
            <a:avLst/>
          </a:prstGeom>
          <a:noFill/>
        </p:spPr>
        <p:txBody>
          <a:bodyPr wrap="square" rtlCol="0">
            <a:spAutoFit/>
          </a:bodyPr>
          <a:lstStyle/>
          <a:p>
            <a:pPr algn="ctr"/>
            <a:r>
              <a:rPr lang="en-US" sz="8000" b="1" spc="600" dirty="0">
                <a:solidFill>
                  <a:schemeClr val="accent1"/>
                </a:solidFill>
              </a:rPr>
              <a:t>JOY</a:t>
            </a:r>
          </a:p>
        </p:txBody>
      </p:sp>
    </p:spTree>
    <p:extLst>
      <p:ext uri="{BB962C8B-B14F-4D97-AF65-F5344CB8AC3E}">
        <p14:creationId xmlns:p14="http://schemas.microsoft.com/office/powerpoint/2010/main" val="116829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869DE-A8B2-59B5-F7EB-39A7E6FD8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616675-9491-B15F-DB97-3E01650BFA37}"/>
              </a:ext>
            </a:extLst>
          </p:cNvPr>
          <p:cNvSpPr>
            <a:spLocks noGrp="1"/>
          </p:cNvSpPr>
          <p:nvPr>
            <p:ph type="title"/>
          </p:nvPr>
        </p:nvSpPr>
        <p:spPr/>
        <p:txBody>
          <a:bodyPr/>
          <a:lstStyle/>
          <a:p>
            <a:r>
              <a:rPr lang="en-US" dirty="0"/>
              <a:t>Joy – </a:t>
            </a:r>
            <a:br>
              <a:rPr lang="en-US" dirty="0"/>
            </a:br>
            <a:r>
              <a:rPr lang="en-US" dirty="0"/>
              <a:t>Relational Attraction</a:t>
            </a:r>
          </a:p>
        </p:txBody>
      </p:sp>
      <p:sp>
        <p:nvSpPr>
          <p:cNvPr id="3" name="Content Placeholder 2">
            <a:extLst>
              <a:ext uri="{FF2B5EF4-FFF2-40B4-BE49-F238E27FC236}">
                <a16:creationId xmlns:a16="http://schemas.microsoft.com/office/drawing/2014/main" id="{44B3DA61-D14D-C562-7C5D-E57BB33014D4}"/>
              </a:ext>
            </a:extLst>
          </p:cNvPr>
          <p:cNvSpPr>
            <a:spLocks noGrp="1"/>
          </p:cNvSpPr>
          <p:nvPr>
            <p:ph idx="1"/>
          </p:nvPr>
        </p:nvSpPr>
        <p:spPr>
          <a:xfrm>
            <a:off x="4148446" y="239866"/>
            <a:ext cx="7770420" cy="6339064"/>
          </a:xfrm>
        </p:spPr>
        <p:txBody>
          <a:bodyPr/>
          <a:lstStyle/>
          <a:p>
            <a:r>
              <a:rPr lang="en-ZA" dirty="0"/>
              <a:t>Showing joy is a biblical principle and a fruit of the Spirit (this is not an American sales technique)</a:t>
            </a:r>
          </a:p>
          <a:p>
            <a:r>
              <a:rPr lang="en-ZA" dirty="0"/>
              <a:t>When someone’s face lights up with a smile when they see us ... we feel joy</a:t>
            </a:r>
          </a:p>
          <a:p>
            <a:r>
              <a:rPr lang="en-ZA" dirty="0"/>
              <a:t>Medical studies confirm that when someone expresses joy at seeing another, it causes a dopamine and serotonin rush in them that brings joy </a:t>
            </a:r>
            <a:r>
              <a:rPr lang="en-ZA" i="1" u="sng" dirty="0"/>
              <a:t>and</a:t>
            </a:r>
            <a:r>
              <a:rPr lang="en-ZA" dirty="0"/>
              <a:t> motivates them to do something together</a:t>
            </a:r>
          </a:p>
        </p:txBody>
      </p:sp>
      <p:sp>
        <p:nvSpPr>
          <p:cNvPr id="5" name="TextBox 4">
            <a:extLst>
              <a:ext uri="{FF2B5EF4-FFF2-40B4-BE49-F238E27FC236}">
                <a16:creationId xmlns:a16="http://schemas.microsoft.com/office/drawing/2014/main" id="{BAE864B4-BA8E-062F-8C4C-BBC5635DEB93}"/>
              </a:ext>
            </a:extLst>
          </p:cNvPr>
          <p:cNvSpPr txBox="1"/>
          <p:nvPr/>
        </p:nvSpPr>
        <p:spPr>
          <a:xfrm>
            <a:off x="713983" y="5223353"/>
            <a:ext cx="2642992" cy="1323439"/>
          </a:xfrm>
          <a:prstGeom prst="rect">
            <a:avLst/>
          </a:prstGeom>
          <a:noFill/>
        </p:spPr>
        <p:txBody>
          <a:bodyPr wrap="square" rtlCol="0">
            <a:spAutoFit/>
          </a:bodyPr>
          <a:lstStyle/>
          <a:p>
            <a:pPr algn="ctr"/>
            <a:r>
              <a:rPr lang="en-US" sz="8000" b="1" spc="600" dirty="0">
                <a:solidFill>
                  <a:schemeClr val="accent1"/>
                </a:solidFill>
              </a:rPr>
              <a:t>JOY</a:t>
            </a:r>
          </a:p>
        </p:txBody>
      </p:sp>
    </p:spTree>
    <p:extLst>
      <p:ext uri="{BB962C8B-B14F-4D97-AF65-F5344CB8AC3E}">
        <p14:creationId xmlns:p14="http://schemas.microsoft.com/office/powerpoint/2010/main" val="29228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BB95-D352-3D25-1300-3B6A236067D1}"/>
              </a:ext>
            </a:extLst>
          </p:cNvPr>
          <p:cNvSpPr>
            <a:spLocks noGrp="1"/>
          </p:cNvSpPr>
          <p:nvPr>
            <p:ph type="title"/>
          </p:nvPr>
        </p:nvSpPr>
        <p:spPr/>
        <p:txBody>
          <a:bodyPr/>
          <a:lstStyle/>
          <a:p>
            <a:r>
              <a:rPr lang="en-US" dirty="0"/>
              <a:t>Joy – </a:t>
            </a:r>
            <a:br>
              <a:rPr lang="en-US" dirty="0"/>
            </a:br>
            <a:r>
              <a:rPr lang="en-US" dirty="0"/>
              <a:t>Relational Attraction</a:t>
            </a:r>
          </a:p>
        </p:txBody>
      </p:sp>
      <p:sp>
        <p:nvSpPr>
          <p:cNvPr id="13" name="Content Placeholder 12">
            <a:extLst>
              <a:ext uri="{FF2B5EF4-FFF2-40B4-BE49-F238E27FC236}">
                <a16:creationId xmlns:a16="http://schemas.microsoft.com/office/drawing/2014/main" id="{B62522AF-01B8-B214-D9C0-DF310D92E29C}"/>
              </a:ext>
            </a:extLst>
          </p:cNvPr>
          <p:cNvSpPr>
            <a:spLocks noGrp="1"/>
          </p:cNvSpPr>
          <p:nvPr>
            <p:ph idx="1"/>
          </p:nvPr>
        </p:nvSpPr>
        <p:spPr/>
        <p:txBody>
          <a:bodyPr/>
          <a:lstStyle/>
          <a:p>
            <a:endParaRPr lang="en-US" dirty="0"/>
          </a:p>
          <a:p>
            <a:endParaRPr lang="en-US" dirty="0"/>
          </a:p>
          <a:p>
            <a:r>
              <a:rPr lang="en-US" dirty="0"/>
              <a:t>Joy is the relational attraction to be together and do things together</a:t>
            </a:r>
          </a:p>
          <a:p>
            <a:r>
              <a:rPr lang="en-US" dirty="0"/>
              <a:t>The person or group in society that shows a person the most joy will have the strongest attractive power and influence</a:t>
            </a:r>
          </a:p>
        </p:txBody>
      </p:sp>
      <p:pic>
        <p:nvPicPr>
          <p:cNvPr id="14" name="Content Placeholder 10">
            <a:extLst>
              <a:ext uri="{FF2B5EF4-FFF2-40B4-BE49-F238E27FC236}">
                <a16:creationId xmlns:a16="http://schemas.microsoft.com/office/drawing/2014/main" id="{BD8C33A2-D5C6-491E-A4EF-765597604F25}"/>
              </a:ext>
            </a:extLst>
          </p:cNvPr>
          <p:cNvPicPr>
            <a:picLocks noChangeAspect="1"/>
          </p:cNvPicPr>
          <p:nvPr/>
        </p:nvPicPr>
        <p:blipFill>
          <a:blip r:embed="rId2"/>
          <a:srcRect l="11227" r="5707"/>
          <a:stretch>
            <a:fillRect/>
          </a:stretch>
        </p:blipFill>
        <p:spPr>
          <a:xfrm>
            <a:off x="4464422" y="475129"/>
            <a:ext cx="3399077" cy="2301770"/>
          </a:xfrm>
          <a:prstGeom prst="rect">
            <a:avLst/>
          </a:prstGeom>
        </p:spPr>
      </p:pic>
      <p:pic>
        <p:nvPicPr>
          <p:cNvPr id="15" name="Picture 14">
            <a:extLst>
              <a:ext uri="{FF2B5EF4-FFF2-40B4-BE49-F238E27FC236}">
                <a16:creationId xmlns:a16="http://schemas.microsoft.com/office/drawing/2014/main" id="{BAF3B864-FA7F-E87D-A191-090CC5C41652}"/>
              </a:ext>
            </a:extLst>
          </p:cNvPr>
          <p:cNvPicPr>
            <a:picLocks noChangeAspect="1"/>
          </p:cNvPicPr>
          <p:nvPr/>
        </p:nvPicPr>
        <p:blipFill>
          <a:blip r:embed="rId3"/>
          <a:srcRect l="13301" t="6715" r="6715" b="13301"/>
          <a:stretch>
            <a:fillRect/>
          </a:stretch>
        </p:blipFill>
        <p:spPr>
          <a:xfrm>
            <a:off x="8087618" y="475129"/>
            <a:ext cx="3678383" cy="2301770"/>
          </a:xfrm>
          <a:prstGeom prst="rect">
            <a:avLst/>
          </a:prstGeom>
        </p:spPr>
      </p:pic>
      <p:sp>
        <p:nvSpPr>
          <p:cNvPr id="3" name="TextBox 2">
            <a:extLst>
              <a:ext uri="{FF2B5EF4-FFF2-40B4-BE49-F238E27FC236}">
                <a16:creationId xmlns:a16="http://schemas.microsoft.com/office/drawing/2014/main" id="{C0854DBB-7AB1-94C2-FA7B-FBF6E65BB0A4}"/>
              </a:ext>
            </a:extLst>
          </p:cNvPr>
          <p:cNvSpPr txBox="1"/>
          <p:nvPr/>
        </p:nvSpPr>
        <p:spPr>
          <a:xfrm>
            <a:off x="713983" y="5223353"/>
            <a:ext cx="2642992" cy="1323439"/>
          </a:xfrm>
          <a:prstGeom prst="rect">
            <a:avLst/>
          </a:prstGeom>
          <a:noFill/>
        </p:spPr>
        <p:txBody>
          <a:bodyPr wrap="square" rtlCol="0">
            <a:spAutoFit/>
          </a:bodyPr>
          <a:lstStyle/>
          <a:p>
            <a:pPr algn="ctr"/>
            <a:r>
              <a:rPr lang="en-US" sz="8000" b="1" spc="600" dirty="0">
                <a:solidFill>
                  <a:schemeClr val="accent1"/>
                </a:solidFill>
              </a:rPr>
              <a:t>JOY</a:t>
            </a:r>
          </a:p>
        </p:txBody>
      </p:sp>
    </p:spTree>
    <p:extLst>
      <p:ext uri="{BB962C8B-B14F-4D97-AF65-F5344CB8AC3E}">
        <p14:creationId xmlns:p14="http://schemas.microsoft.com/office/powerpoint/2010/main" val="15133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fade">
                                      <p:cBhvr>
                                        <p:cTn id="7" dur="500"/>
                                        <p:tgtEl>
                                          <p:spTgt spid="1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7B5A2-F40D-56C4-BEA7-AF4B2E3F4779}"/>
              </a:ext>
            </a:extLst>
          </p:cNvPr>
          <p:cNvSpPr>
            <a:spLocks noGrp="1"/>
          </p:cNvSpPr>
          <p:nvPr>
            <p:ph type="title"/>
          </p:nvPr>
        </p:nvSpPr>
        <p:spPr/>
        <p:txBody>
          <a:bodyPr/>
          <a:lstStyle/>
          <a:p>
            <a:r>
              <a:rPr lang="en-US" dirty="0"/>
              <a:t>Joy – </a:t>
            </a:r>
            <a:br>
              <a:rPr lang="en-US" dirty="0"/>
            </a:br>
            <a:r>
              <a:rPr lang="en-US" dirty="0"/>
              <a:t>Relational Attraction</a:t>
            </a:r>
          </a:p>
        </p:txBody>
      </p:sp>
      <p:sp>
        <p:nvSpPr>
          <p:cNvPr id="3" name="Content Placeholder 2">
            <a:extLst>
              <a:ext uri="{FF2B5EF4-FFF2-40B4-BE49-F238E27FC236}">
                <a16:creationId xmlns:a16="http://schemas.microsoft.com/office/drawing/2014/main" id="{94F76735-0836-FE19-B80E-CF138EE02DD8}"/>
              </a:ext>
            </a:extLst>
          </p:cNvPr>
          <p:cNvSpPr>
            <a:spLocks noGrp="1"/>
          </p:cNvSpPr>
          <p:nvPr>
            <p:ph idx="1"/>
          </p:nvPr>
        </p:nvSpPr>
        <p:spPr/>
        <p:txBody>
          <a:bodyPr/>
          <a:lstStyle/>
          <a:p>
            <a:pPr lvl="0"/>
            <a:r>
              <a:rPr lang="en-ZA" dirty="0"/>
              <a:t>We experience spiritual growth and character transformation in the context of joy-fuelled relationships</a:t>
            </a:r>
          </a:p>
          <a:p>
            <a:r>
              <a:rPr lang="en-ZA" dirty="0"/>
              <a:t>Joy from the faces of God’s people also helps us endure hard times</a:t>
            </a:r>
          </a:p>
          <a:p>
            <a:pPr lvl="1"/>
            <a:r>
              <a:rPr lang="en-GB" sz="2800" dirty="0"/>
              <a:t>“Count it all joy” – a calm enthusiastic confidence in the presence of God’s face shining on me, the goodness of God’s character, the perfection of God’s sovereign plans for me, and the nearness of my spiritual family</a:t>
            </a:r>
            <a:endParaRPr lang="en-ZA" sz="2800" dirty="0"/>
          </a:p>
          <a:p>
            <a:pPr lvl="1"/>
            <a:r>
              <a:rPr lang="en-ZA" sz="2800" dirty="0"/>
              <a:t>“My God and my people are glad to be with me in my distress – I feel both sad and joyful; fearful and joyful.”</a:t>
            </a:r>
          </a:p>
        </p:txBody>
      </p:sp>
      <p:sp>
        <p:nvSpPr>
          <p:cNvPr id="4" name="TextBox 3">
            <a:extLst>
              <a:ext uri="{FF2B5EF4-FFF2-40B4-BE49-F238E27FC236}">
                <a16:creationId xmlns:a16="http://schemas.microsoft.com/office/drawing/2014/main" id="{8A7E55F1-2577-3AEA-FA6C-1A59060D84AD}"/>
              </a:ext>
            </a:extLst>
          </p:cNvPr>
          <p:cNvSpPr txBox="1"/>
          <p:nvPr/>
        </p:nvSpPr>
        <p:spPr>
          <a:xfrm>
            <a:off x="713983" y="5223353"/>
            <a:ext cx="2642992" cy="1323439"/>
          </a:xfrm>
          <a:prstGeom prst="rect">
            <a:avLst/>
          </a:prstGeom>
          <a:noFill/>
        </p:spPr>
        <p:txBody>
          <a:bodyPr wrap="square" rtlCol="0">
            <a:spAutoFit/>
          </a:bodyPr>
          <a:lstStyle/>
          <a:p>
            <a:pPr algn="ctr"/>
            <a:r>
              <a:rPr lang="en-US" sz="8000" b="1" spc="600" dirty="0">
                <a:solidFill>
                  <a:schemeClr val="accent1"/>
                </a:solidFill>
              </a:rPr>
              <a:t>JOY</a:t>
            </a:r>
          </a:p>
        </p:txBody>
      </p:sp>
    </p:spTree>
    <p:extLst>
      <p:ext uri="{BB962C8B-B14F-4D97-AF65-F5344CB8AC3E}">
        <p14:creationId xmlns:p14="http://schemas.microsoft.com/office/powerpoint/2010/main" val="352897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7785-DF32-7E49-A655-8390D2A45DB1}"/>
              </a:ext>
            </a:extLst>
          </p:cNvPr>
          <p:cNvSpPr>
            <a:spLocks noGrp="1"/>
          </p:cNvSpPr>
          <p:nvPr>
            <p:ph type="title"/>
          </p:nvPr>
        </p:nvSpPr>
        <p:spPr/>
        <p:txBody>
          <a:bodyPr/>
          <a:lstStyle/>
          <a:p>
            <a:r>
              <a:rPr lang="en-US" dirty="0"/>
              <a:t>Love – </a:t>
            </a:r>
            <a:br>
              <a:rPr lang="en-US" dirty="0"/>
            </a:br>
            <a:r>
              <a:rPr lang="en-US" dirty="0"/>
              <a:t>Relational </a:t>
            </a:r>
            <a:br>
              <a:rPr lang="en-US" dirty="0"/>
            </a:br>
            <a:r>
              <a:rPr lang="en-US" dirty="0"/>
              <a:t>Glue</a:t>
            </a:r>
          </a:p>
        </p:txBody>
      </p:sp>
      <p:sp>
        <p:nvSpPr>
          <p:cNvPr id="3" name="Content Placeholder 2">
            <a:extLst>
              <a:ext uri="{FF2B5EF4-FFF2-40B4-BE49-F238E27FC236}">
                <a16:creationId xmlns:a16="http://schemas.microsoft.com/office/drawing/2014/main" id="{F2A9E5C5-F19A-027F-C8C0-3E7434E176F8}"/>
              </a:ext>
            </a:extLst>
          </p:cNvPr>
          <p:cNvSpPr>
            <a:spLocks noGrp="1"/>
          </p:cNvSpPr>
          <p:nvPr>
            <p:ph idx="1"/>
          </p:nvPr>
        </p:nvSpPr>
        <p:spPr/>
        <p:txBody>
          <a:bodyPr/>
          <a:lstStyle/>
          <a:p>
            <a:r>
              <a:rPr lang="en-ZA" dirty="0"/>
              <a:t>Joy pulls people in and motivates them to learn God’s Word, but it is love, it is </a:t>
            </a:r>
            <a:r>
              <a:rPr lang="en-ZA" i="1" dirty="0"/>
              <a:t>hesed,</a:t>
            </a:r>
            <a:r>
              <a:rPr lang="en-ZA" dirty="0"/>
              <a:t> that holds them</a:t>
            </a:r>
          </a:p>
          <a:p>
            <a:pPr lvl="1"/>
            <a:r>
              <a:rPr lang="en-US" dirty="0"/>
              <a:t>OT – </a:t>
            </a:r>
            <a:r>
              <a:rPr lang="en-US" i="1" dirty="0"/>
              <a:t>hesed</a:t>
            </a:r>
            <a:r>
              <a:rPr lang="en-US" dirty="0"/>
              <a:t> – steadfast love, relational glue</a:t>
            </a:r>
          </a:p>
          <a:p>
            <a:pPr lvl="1"/>
            <a:r>
              <a:rPr lang="en-US" dirty="0"/>
              <a:t>NT – </a:t>
            </a:r>
            <a:r>
              <a:rPr lang="en-US" i="1" dirty="0"/>
              <a:t>agape</a:t>
            </a:r>
            <a:r>
              <a:rPr lang="en-US" dirty="0"/>
              <a:t> – unconditional, sacrificial love</a:t>
            </a:r>
          </a:p>
          <a:p>
            <a:r>
              <a:rPr lang="en-ZA" dirty="0"/>
              <a:t>Hesed can handle bad times and bad character – because you’re intertwined in each other’s lives</a:t>
            </a:r>
          </a:p>
          <a:p>
            <a:r>
              <a:rPr lang="en-ZA" dirty="0"/>
              <a:t>These people are “my people,” and I absorb the perspectives and values of my people</a:t>
            </a:r>
          </a:p>
        </p:txBody>
      </p:sp>
      <p:sp>
        <p:nvSpPr>
          <p:cNvPr id="4" name="TextBox 3">
            <a:extLst>
              <a:ext uri="{FF2B5EF4-FFF2-40B4-BE49-F238E27FC236}">
                <a16:creationId xmlns:a16="http://schemas.microsoft.com/office/drawing/2014/main" id="{3DA3F747-783E-298E-6B20-782214F8A746}"/>
              </a:ext>
            </a:extLst>
          </p:cNvPr>
          <p:cNvSpPr txBox="1"/>
          <p:nvPr/>
        </p:nvSpPr>
        <p:spPr>
          <a:xfrm>
            <a:off x="273134" y="5223353"/>
            <a:ext cx="3372592" cy="1323439"/>
          </a:xfrm>
          <a:prstGeom prst="rect">
            <a:avLst/>
          </a:prstGeom>
          <a:noFill/>
        </p:spPr>
        <p:txBody>
          <a:bodyPr wrap="square" rtlCol="0">
            <a:spAutoFit/>
          </a:bodyPr>
          <a:lstStyle/>
          <a:p>
            <a:pPr algn="ctr"/>
            <a:r>
              <a:rPr lang="en-US" sz="8000" b="1" spc="600" dirty="0">
                <a:solidFill>
                  <a:schemeClr val="accent1"/>
                </a:solidFill>
              </a:rPr>
              <a:t>LOVE</a:t>
            </a:r>
          </a:p>
        </p:txBody>
      </p:sp>
    </p:spTree>
    <p:extLst>
      <p:ext uri="{BB962C8B-B14F-4D97-AF65-F5344CB8AC3E}">
        <p14:creationId xmlns:p14="http://schemas.microsoft.com/office/powerpoint/2010/main" val="13547503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890</TotalTime>
  <Words>874</Words>
  <Application>Microsoft Macintosh PowerPoint</Application>
  <PresentationFormat>Widescreen</PresentationFormat>
  <Paragraphs>101</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Century Gothic</vt:lpstr>
      <vt:lpstr>Redondo Ave</vt:lpstr>
      <vt:lpstr>Office Theme</vt:lpstr>
      <vt:lpstr>Conference on Discipleship</vt:lpstr>
      <vt:lpstr>The Soil of Character Transformation</vt:lpstr>
      <vt:lpstr>PowerPoint Presentation</vt:lpstr>
      <vt:lpstr>Joy –  Relational Attraction</vt:lpstr>
      <vt:lpstr>Joy –  Relational Attraction</vt:lpstr>
      <vt:lpstr>Joy –  Relational Attraction</vt:lpstr>
      <vt:lpstr>Joy –  Relational Attraction</vt:lpstr>
      <vt:lpstr>Joy –  Relational Attraction</vt:lpstr>
      <vt:lpstr>Love –  Relational  Glue</vt:lpstr>
      <vt:lpstr>Love –  Relational  Glue</vt:lpstr>
      <vt:lpstr>Group Identity – What Kind of People Are We?</vt:lpstr>
      <vt:lpstr>Group Identity – Who are “my people?” Identity determines my values, conduct, habits</vt:lpstr>
      <vt:lpstr>Group Identity – What Kind of People Are We?</vt:lpstr>
      <vt:lpstr>PowerPoint Presentation</vt:lpstr>
      <vt:lpstr>So What?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Brown</dc:creator>
  <cp:lastModifiedBy>David Brown</cp:lastModifiedBy>
  <cp:revision>69</cp:revision>
  <dcterms:created xsi:type="dcterms:W3CDTF">2025-09-11T08:34:56Z</dcterms:created>
  <dcterms:modified xsi:type="dcterms:W3CDTF">2025-10-04T05:08:34Z</dcterms:modified>
</cp:coreProperties>
</file>